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660" r:id="rId5"/>
  </p:sldMasterIdLst>
  <p:notesMasterIdLst>
    <p:notesMasterId r:id="rId35"/>
  </p:notesMasterIdLst>
  <p:sldIdLst>
    <p:sldId id="287" r:id="rId6"/>
    <p:sldId id="333" r:id="rId7"/>
    <p:sldId id="335" r:id="rId8"/>
    <p:sldId id="261" r:id="rId9"/>
    <p:sldId id="348" r:id="rId10"/>
    <p:sldId id="350" r:id="rId11"/>
    <p:sldId id="320" r:id="rId12"/>
    <p:sldId id="356" r:id="rId13"/>
    <p:sldId id="283" r:id="rId14"/>
    <p:sldId id="357" r:id="rId15"/>
    <p:sldId id="355" r:id="rId16"/>
    <p:sldId id="358" r:id="rId17"/>
    <p:sldId id="338" r:id="rId18"/>
    <p:sldId id="349" r:id="rId19"/>
    <p:sldId id="308" r:id="rId20"/>
    <p:sldId id="259" r:id="rId21"/>
    <p:sldId id="359" r:id="rId22"/>
    <p:sldId id="332" r:id="rId23"/>
    <p:sldId id="340" r:id="rId24"/>
    <p:sldId id="344" r:id="rId25"/>
    <p:sldId id="312" r:id="rId26"/>
    <p:sldId id="345" r:id="rId27"/>
    <p:sldId id="353" r:id="rId28"/>
    <p:sldId id="346" r:id="rId29"/>
    <p:sldId id="347" r:id="rId30"/>
    <p:sldId id="305" r:id="rId31"/>
    <p:sldId id="309" r:id="rId32"/>
    <p:sldId id="336" r:id="rId33"/>
    <p:sldId id="360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DD52E10-313E-6C6E-5BD4-B376E35E776F}" name="Kinning Poon" initials="KP" userId="S::poonk@oldwestbury.edu::be7f8ad2-a9ed-4f1e-b757-e45008c3f6b9" providerId="AD"/>
  <p188:author id="{3A3A611A-C85D-A019-D4A7-F4E3816A097E}" name="Manya Mascareno" initials="MM" userId="S::mascarenom@oldwestbury.edu::2dcdf0a3-332f-46ac-a667-95422246bac4" providerId="AD"/>
  <p188:author id="{2958564E-13C4-4A5E-4CBE-E975946E97E8}" name="Lorenz Neuwirth" initials="LN" userId="S::neuwirthl@oldwestbury.edu::eb58dc32-0d0d-4d84-bf31-08fd0f005f89" providerId="AD"/>
  <p188:author id="{B38532A9-D790-A820-4617-1D98D6661CEB}" name="Maria Cabail" initials="MC" userId="S::cabailm@oldwestbury.edu::d6e6ed1c-f2c0-4830-be0a-0ca1bc6413c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39"/>
    <p:restoredTop sz="81013"/>
  </p:normalViewPr>
  <p:slideViewPr>
    <p:cSldViewPr snapToGrid="0" snapToObjects="1">
      <p:cViewPr varScale="1">
        <p:scale>
          <a:sx n="87" d="100"/>
          <a:sy n="87" d="100"/>
        </p:scale>
        <p:origin x="2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bleStyles" Target="tableStyle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viewProps" Target="viewProps.xml"/><Relationship Id="rId40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8A1319-B5FA-4B83-A690-C742DCB40205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162EEB0-5103-4CCC-B210-45F06C60D961}">
      <dgm:prSet custT="1"/>
      <dgm:spPr/>
      <dgm:t>
        <a:bodyPr/>
        <a:lstStyle/>
        <a:p>
          <a:r>
            <a:rPr lang="en-US" sz="2000">
              <a:latin typeface="Garamond" panose="02020404030301010803" pitchFamily="18" charset="0"/>
            </a:rPr>
            <a:t>Faculty</a:t>
          </a:r>
        </a:p>
      </dgm:t>
    </dgm:pt>
    <dgm:pt modelId="{1E2791F1-4D70-4B47-95F9-FA35365E0A06}" type="parTrans" cxnId="{8B70DD56-2F7E-47EA-BA5B-95E2862495AD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D2A52DB4-55CB-43DD-8DCC-1D2195BA8B58}" type="sibTrans" cxnId="{8B70DD56-2F7E-47EA-BA5B-95E2862495AD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18C61C37-D91E-41E6-B18A-F1B8E573F3B9}">
      <dgm:prSet custT="1"/>
      <dgm:spPr/>
      <dgm:t>
        <a:bodyPr/>
        <a:lstStyle/>
        <a:p>
          <a:r>
            <a:rPr lang="en-US" sz="2000">
              <a:latin typeface="Garamond" panose="02020404030301010803" pitchFamily="18" charset="0"/>
            </a:rPr>
            <a:t>Students</a:t>
          </a:r>
        </a:p>
      </dgm:t>
    </dgm:pt>
    <dgm:pt modelId="{8288609F-95FC-4821-9791-165A2B518587}" type="parTrans" cxnId="{7506E2C2-BB35-422D-91ED-55B5239DF38E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788701C2-F960-4230-A083-D18AAED4A64D}" type="sibTrans" cxnId="{7506E2C2-BB35-422D-91ED-55B5239DF38E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C498BD4A-55AB-46CA-B6DE-063290318C91}">
      <dgm:prSet custT="1"/>
      <dgm:spPr/>
      <dgm:t>
        <a:bodyPr/>
        <a:lstStyle/>
        <a:p>
          <a:r>
            <a:rPr lang="en-US" sz="2000">
              <a:latin typeface="Garamond"/>
            </a:rPr>
            <a:t>NSB Renovation: 10 years in the making…</a:t>
          </a:r>
        </a:p>
      </dgm:t>
    </dgm:pt>
    <dgm:pt modelId="{15FBD4A3-0885-4BA5-9D13-23F57B8857BD}" type="parTrans" cxnId="{800C5880-F85F-4298-AE15-B94F7B836367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04971614-10E9-422A-BE0B-BAB1B8F6F6FC}" type="sibTrans" cxnId="{800C5880-F85F-4298-AE15-B94F7B836367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9869D27B-3D61-4045-9B65-2AC56EBEDBD5}">
      <dgm:prSet custT="1"/>
      <dgm:spPr/>
      <dgm:t>
        <a:bodyPr/>
        <a:lstStyle/>
        <a:p>
          <a:pPr rtl="0"/>
          <a:r>
            <a:rPr lang="en-US" sz="2000">
              <a:latin typeface="Garamond"/>
            </a:rPr>
            <a:t>Current Working State of The NSB</a:t>
          </a:r>
        </a:p>
      </dgm:t>
    </dgm:pt>
    <dgm:pt modelId="{9336D854-7D46-5C4E-85C7-0CE0B32791E9}" type="parTrans" cxnId="{5273C286-2641-4243-849B-E7E3C38BFA41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C8485B2D-297A-B449-89BC-DACA44112A5E}" type="sibTrans" cxnId="{5273C286-2641-4243-849B-E7E3C38BFA41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13EE66D4-D1DC-8345-9505-797FCE45C0FB}">
      <dgm:prSet custT="1"/>
      <dgm:spPr/>
      <dgm:t>
        <a:bodyPr/>
        <a:lstStyle/>
        <a:p>
          <a:pPr rtl="0"/>
          <a:r>
            <a:rPr lang="en-US" sz="2000">
              <a:latin typeface="Garamond"/>
            </a:rPr>
            <a:t>Appeal/Fund Raising/Endowments</a:t>
          </a:r>
        </a:p>
      </dgm:t>
    </dgm:pt>
    <dgm:pt modelId="{7C1E3799-0964-6B4F-856E-3A2FF55CF21F}" type="parTrans" cxnId="{7CDB7D4D-A7B0-8B43-B5FB-87449EEE64FA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C8656791-2E25-EC4A-88E0-7472E5E0AF05}" type="sibTrans" cxnId="{7CDB7D4D-A7B0-8B43-B5FB-87449EEE64FA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6037F87D-2D0A-F947-8BCA-219A2BDE3EFA}">
      <dgm:prSet custT="1"/>
      <dgm:spPr/>
      <dgm:t>
        <a:bodyPr/>
        <a:lstStyle/>
        <a:p>
          <a:r>
            <a:rPr lang="en-US" sz="2000">
              <a:latin typeface="Garamond" panose="02020404030301010803" pitchFamily="18" charset="0"/>
            </a:rPr>
            <a:t>Growth in the Sciences</a:t>
          </a:r>
        </a:p>
      </dgm:t>
    </dgm:pt>
    <dgm:pt modelId="{93CA3481-64A1-9C42-8791-EA35EA3EF3A6}" type="parTrans" cxnId="{966A7E1C-009F-2041-89FD-F27A659748DF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C92B6FE7-5A74-DF40-8DBE-9E56FD63E44D}" type="sibTrans" cxnId="{966A7E1C-009F-2041-89FD-F27A659748DF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71CCADE5-ADD5-D641-9CB2-EE07023199F5}">
      <dgm:prSet custT="1"/>
      <dgm:spPr/>
      <dgm:t>
        <a:bodyPr/>
        <a:lstStyle/>
        <a:p>
          <a:r>
            <a:rPr lang="en-US" sz="2000">
              <a:latin typeface="Garamond" panose="02020404030301010803" pitchFamily="18" charset="0"/>
            </a:rPr>
            <a:t>Pedagogical Goals</a:t>
          </a:r>
        </a:p>
      </dgm:t>
    </dgm:pt>
    <dgm:pt modelId="{2F873D5E-AD28-0847-97D3-7D752D59430F}" type="parTrans" cxnId="{042F8BB5-48C4-1443-914F-3F507C610ACC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2A54F1AF-84DB-5942-9AF2-8BE81B2A3079}" type="sibTrans" cxnId="{042F8BB5-48C4-1443-914F-3F507C610ACC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5640B94F-DE90-A945-A69F-6725C1DCD528}">
      <dgm:prSet custT="1"/>
      <dgm:spPr/>
      <dgm:t>
        <a:bodyPr/>
        <a:lstStyle/>
        <a:p>
          <a:pPr rtl="0"/>
          <a:r>
            <a:rPr lang="en-US" sz="2000">
              <a:latin typeface="Garamond"/>
            </a:rPr>
            <a:t>Extramural Funding </a:t>
          </a:r>
        </a:p>
      </dgm:t>
    </dgm:pt>
    <dgm:pt modelId="{416703C9-D932-4044-A5AA-D77B07B68A24}" type="parTrans" cxnId="{27142C20-8019-A042-98D2-9E24ADCB56E2}">
      <dgm:prSet/>
      <dgm:spPr/>
      <dgm:t>
        <a:bodyPr/>
        <a:lstStyle/>
        <a:p>
          <a:endParaRPr lang="en-US"/>
        </a:p>
      </dgm:t>
    </dgm:pt>
    <dgm:pt modelId="{0F2EEAAE-6536-0D4B-BF8B-7FB7F826FC5D}" type="sibTrans" cxnId="{27142C20-8019-A042-98D2-9E24ADCB56E2}">
      <dgm:prSet/>
      <dgm:spPr/>
      <dgm:t>
        <a:bodyPr/>
        <a:lstStyle/>
        <a:p>
          <a:endParaRPr lang="en-US"/>
        </a:p>
      </dgm:t>
    </dgm:pt>
    <dgm:pt modelId="{EF5358C3-2111-214A-944F-29091BCD362E}" type="pres">
      <dgm:prSet presAssocID="{768A1319-B5FA-4B83-A690-C742DCB40205}" presName="linear" presStyleCnt="0">
        <dgm:presLayoutVars>
          <dgm:dir/>
          <dgm:animLvl val="lvl"/>
          <dgm:resizeHandles val="exact"/>
        </dgm:presLayoutVars>
      </dgm:prSet>
      <dgm:spPr/>
    </dgm:pt>
    <dgm:pt modelId="{066E51C3-B599-E84B-9480-5F0380FC47F8}" type="pres">
      <dgm:prSet presAssocID="{6037F87D-2D0A-F947-8BCA-219A2BDE3EFA}" presName="parentLin" presStyleCnt="0"/>
      <dgm:spPr/>
    </dgm:pt>
    <dgm:pt modelId="{7FDFAAA7-351F-6444-A1CA-13F4E2A4261F}" type="pres">
      <dgm:prSet presAssocID="{6037F87D-2D0A-F947-8BCA-219A2BDE3EFA}" presName="parentLeftMargin" presStyleLbl="node1" presStyleIdx="0" presStyleCnt="5"/>
      <dgm:spPr/>
    </dgm:pt>
    <dgm:pt modelId="{7F6F7D52-D4A9-F849-8AFD-629FD1A61032}" type="pres">
      <dgm:prSet presAssocID="{6037F87D-2D0A-F947-8BCA-219A2BDE3EF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98A8A0A-4E21-4040-93AA-46A221C5F389}" type="pres">
      <dgm:prSet presAssocID="{6037F87D-2D0A-F947-8BCA-219A2BDE3EFA}" presName="negativeSpace" presStyleCnt="0"/>
      <dgm:spPr/>
    </dgm:pt>
    <dgm:pt modelId="{C12CC2BF-4C56-774A-85B2-47B251429D65}" type="pres">
      <dgm:prSet presAssocID="{6037F87D-2D0A-F947-8BCA-219A2BDE3EFA}" presName="childText" presStyleLbl="conFgAcc1" presStyleIdx="0" presStyleCnt="5">
        <dgm:presLayoutVars>
          <dgm:bulletEnabled val="1"/>
        </dgm:presLayoutVars>
      </dgm:prSet>
      <dgm:spPr/>
    </dgm:pt>
    <dgm:pt modelId="{5D7A6499-B921-2547-BC9D-13E4348BDB9D}" type="pres">
      <dgm:prSet presAssocID="{C92B6FE7-5A74-DF40-8DBE-9E56FD63E44D}" presName="spaceBetweenRectangles" presStyleCnt="0"/>
      <dgm:spPr/>
    </dgm:pt>
    <dgm:pt modelId="{E237DE23-ED20-1240-AC25-E7D0CF7CE624}" type="pres">
      <dgm:prSet presAssocID="{5640B94F-DE90-A945-A69F-6725C1DCD528}" presName="parentLin" presStyleCnt="0"/>
      <dgm:spPr/>
    </dgm:pt>
    <dgm:pt modelId="{A97EE8E0-726A-E44B-A130-C4A6E5641608}" type="pres">
      <dgm:prSet presAssocID="{5640B94F-DE90-A945-A69F-6725C1DCD528}" presName="parentLeftMargin" presStyleLbl="node1" presStyleIdx="0" presStyleCnt="5"/>
      <dgm:spPr/>
    </dgm:pt>
    <dgm:pt modelId="{678A9D0D-C89A-D04C-9902-A1745EF62989}" type="pres">
      <dgm:prSet presAssocID="{5640B94F-DE90-A945-A69F-6725C1DCD528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93E1E3A-EA30-3E40-A228-BD6F36487650}" type="pres">
      <dgm:prSet presAssocID="{5640B94F-DE90-A945-A69F-6725C1DCD528}" presName="negativeSpace" presStyleCnt="0"/>
      <dgm:spPr/>
    </dgm:pt>
    <dgm:pt modelId="{46AEACB0-CF21-E040-929B-51C5729228E1}" type="pres">
      <dgm:prSet presAssocID="{5640B94F-DE90-A945-A69F-6725C1DCD528}" presName="childText" presStyleLbl="conFgAcc1" presStyleIdx="1" presStyleCnt="5">
        <dgm:presLayoutVars>
          <dgm:bulletEnabled val="1"/>
        </dgm:presLayoutVars>
      </dgm:prSet>
      <dgm:spPr/>
    </dgm:pt>
    <dgm:pt modelId="{A05181AD-B875-A14C-BC5B-C4AB054CDFBD}" type="pres">
      <dgm:prSet presAssocID="{0F2EEAAE-6536-0D4B-BF8B-7FB7F826FC5D}" presName="spaceBetweenRectangles" presStyleCnt="0"/>
      <dgm:spPr/>
    </dgm:pt>
    <dgm:pt modelId="{E57424E0-CE73-4049-B63E-869EE5A04689}" type="pres">
      <dgm:prSet presAssocID="{9869D27B-3D61-4045-9B65-2AC56EBEDBD5}" presName="parentLin" presStyleCnt="0"/>
      <dgm:spPr/>
    </dgm:pt>
    <dgm:pt modelId="{0E9F5F4A-C563-A447-984D-9073B7D96C27}" type="pres">
      <dgm:prSet presAssocID="{9869D27B-3D61-4045-9B65-2AC56EBEDBD5}" presName="parentLeftMargin" presStyleLbl="node1" presStyleIdx="1" presStyleCnt="5"/>
      <dgm:spPr/>
    </dgm:pt>
    <dgm:pt modelId="{BF17DFBD-F1BE-BE43-B6B8-CFCDBA28A26E}" type="pres">
      <dgm:prSet presAssocID="{9869D27B-3D61-4045-9B65-2AC56EBEDBD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6CAFD6E-3A53-2442-AAD8-5326A993C3DB}" type="pres">
      <dgm:prSet presAssocID="{9869D27B-3D61-4045-9B65-2AC56EBEDBD5}" presName="negativeSpace" presStyleCnt="0"/>
      <dgm:spPr/>
    </dgm:pt>
    <dgm:pt modelId="{6595AF85-1B7D-EA4C-9D22-53C9B17D5491}" type="pres">
      <dgm:prSet presAssocID="{9869D27B-3D61-4045-9B65-2AC56EBEDBD5}" presName="childText" presStyleLbl="conFgAcc1" presStyleIdx="2" presStyleCnt="5">
        <dgm:presLayoutVars>
          <dgm:bulletEnabled val="1"/>
        </dgm:presLayoutVars>
      </dgm:prSet>
      <dgm:spPr/>
    </dgm:pt>
    <dgm:pt modelId="{907455D6-3D69-9E43-8F17-65128019FF31}" type="pres">
      <dgm:prSet presAssocID="{C8485B2D-297A-B449-89BC-DACA44112A5E}" presName="spaceBetweenRectangles" presStyleCnt="0"/>
      <dgm:spPr/>
    </dgm:pt>
    <dgm:pt modelId="{79C2FFB2-A592-8B4C-AA03-07AEF536A526}" type="pres">
      <dgm:prSet presAssocID="{C498BD4A-55AB-46CA-B6DE-063290318C91}" presName="parentLin" presStyleCnt="0"/>
      <dgm:spPr/>
    </dgm:pt>
    <dgm:pt modelId="{8C1D1B39-BAE8-FE40-94B1-E993A0A83172}" type="pres">
      <dgm:prSet presAssocID="{C498BD4A-55AB-46CA-B6DE-063290318C91}" presName="parentLeftMargin" presStyleLbl="node1" presStyleIdx="2" presStyleCnt="5"/>
      <dgm:spPr/>
    </dgm:pt>
    <dgm:pt modelId="{0EC0D829-8416-3E4C-B64A-2C1A56C5B521}" type="pres">
      <dgm:prSet presAssocID="{C498BD4A-55AB-46CA-B6DE-063290318C9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A0B0970-AE4B-0D4C-9B5A-95AC4210A420}" type="pres">
      <dgm:prSet presAssocID="{C498BD4A-55AB-46CA-B6DE-063290318C91}" presName="negativeSpace" presStyleCnt="0"/>
      <dgm:spPr/>
    </dgm:pt>
    <dgm:pt modelId="{949090E9-04A7-9946-B3BE-33216D0F29CC}" type="pres">
      <dgm:prSet presAssocID="{C498BD4A-55AB-46CA-B6DE-063290318C91}" presName="childText" presStyleLbl="conFgAcc1" presStyleIdx="3" presStyleCnt="5">
        <dgm:presLayoutVars>
          <dgm:bulletEnabled val="1"/>
        </dgm:presLayoutVars>
      </dgm:prSet>
      <dgm:spPr/>
    </dgm:pt>
    <dgm:pt modelId="{C461A046-CD1F-BA42-B891-97D4C2A25F7A}" type="pres">
      <dgm:prSet presAssocID="{04971614-10E9-422A-BE0B-BAB1B8F6F6FC}" presName="spaceBetweenRectangles" presStyleCnt="0"/>
      <dgm:spPr/>
    </dgm:pt>
    <dgm:pt modelId="{420DC350-951A-174B-82AF-6CDCC20086F3}" type="pres">
      <dgm:prSet presAssocID="{13EE66D4-D1DC-8345-9505-797FCE45C0FB}" presName="parentLin" presStyleCnt="0"/>
      <dgm:spPr/>
    </dgm:pt>
    <dgm:pt modelId="{2061241C-C2B0-0C46-B7E9-72E78CF64E4C}" type="pres">
      <dgm:prSet presAssocID="{13EE66D4-D1DC-8345-9505-797FCE45C0FB}" presName="parentLeftMargin" presStyleLbl="node1" presStyleIdx="3" presStyleCnt="5"/>
      <dgm:spPr/>
    </dgm:pt>
    <dgm:pt modelId="{ED113071-EDC1-A24E-A1ED-12BAD510A59D}" type="pres">
      <dgm:prSet presAssocID="{13EE66D4-D1DC-8345-9505-797FCE45C0F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8D5CB7F0-4E5B-634F-B0F0-A5775597DAC2}" type="pres">
      <dgm:prSet presAssocID="{13EE66D4-D1DC-8345-9505-797FCE45C0FB}" presName="negativeSpace" presStyleCnt="0"/>
      <dgm:spPr/>
    </dgm:pt>
    <dgm:pt modelId="{494475D0-8C93-E24C-BA97-850C44ED920A}" type="pres">
      <dgm:prSet presAssocID="{13EE66D4-D1DC-8345-9505-797FCE45C0FB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6E211602-645C-3743-9A99-5D951CB3B4FC}" type="presOf" srcId="{13EE66D4-D1DC-8345-9505-797FCE45C0FB}" destId="{ED113071-EDC1-A24E-A1ED-12BAD510A59D}" srcOrd="1" destOrd="0" presId="urn:microsoft.com/office/officeart/2005/8/layout/list1"/>
    <dgm:cxn modelId="{9C2ACE1B-F37D-E24E-BFA8-FD4091F6E429}" type="presOf" srcId="{71CCADE5-ADD5-D641-9CB2-EE07023199F5}" destId="{C12CC2BF-4C56-774A-85B2-47B251429D65}" srcOrd="0" destOrd="2" presId="urn:microsoft.com/office/officeart/2005/8/layout/list1"/>
    <dgm:cxn modelId="{966A7E1C-009F-2041-89FD-F27A659748DF}" srcId="{768A1319-B5FA-4B83-A690-C742DCB40205}" destId="{6037F87D-2D0A-F947-8BCA-219A2BDE3EFA}" srcOrd="0" destOrd="0" parTransId="{93CA3481-64A1-9C42-8791-EA35EA3EF3A6}" sibTransId="{C92B6FE7-5A74-DF40-8DBE-9E56FD63E44D}"/>
    <dgm:cxn modelId="{27142C20-8019-A042-98D2-9E24ADCB56E2}" srcId="{768A1319-B5FA-4B83-A690-C742DCB40205}" destId="{5640B94F-DE90-A945-A69F-6725C1DCD528}" srcOrd="1" destOrd="0" parTransId="{416703C9-D932-4044-A5AA-D77B07B68A24}" sibTransId="{0F2EEAAE-6536-0D4B-BF8B-7FB7F826FC5D}"/>
    <dgm:cxn modelId="{8E066D40-EB6F-C941-8AA2-F9B83C89B596}" type="presOf" srcId="{13EE66D4-D1DC-8345-9505-797FCE45C0FB}" destId="{2061241C-C2B0-0C46-B7E9-72E78CF64E4C}" srcOrd="0" destOrd="0" presId="urn:microsoft.com/office/officeart/2005/8/layout/list1"/>
    <dgm:cxn modelId="{B2CC4843-CCC5-EE45-86F9-6CCFAD8DCF96}" type="presOf" srcId="{768A1319-B5FA-4B83-A690-C742DCB40205}" destId="{EF5358C3-2111-214A-944F-29091BCD362E}" srcOrd="0" destOrd="0" presId="urn:microsoft.com/office/officeart/2005/8/layout/list1"/>
    <dgm:cxn modelId="{7CDB7D4D-A7B0-8B43-B5FB-87449EEE64FA}" srcId="{768A1319-B5FA-4B83-A690-C742DCB40205}" destId="{13EE66D4-D1DC-8345-9505-797FCE45C0FB}" srcOrd="4" destOrd="0" parTransId="{7C1E3799-0964-6B4F-856E-3A2FF55CF21F}" sibTransId="{C8656791-2E25-EC4A-88E0-7472E5E0AF05}"/>
    <dgm:cxn modelId="{666FDC55-7D02-0949-B56B-D13B39AA8979}" type="presOf" srcId="{9869D27B-3D61-4045-9B65-2AC56EBEDBD5}" destId="{0E9F5F4A-C563-A447-984D-9073B7D96C27}" srcOrd="0" destOrd="0" presId="urn:microsoft.com/office/officeart/2005/8/layout/list1"/>
    <dgm:cxn modelId="{BA7CBA56-FD9E-2E4C-A790-756DE23E384B}" type="presOf" srcId="{5640B94F-DE90-A945-A69F-6725C1DCD528}" destId="{678A9D0D-C89A-D04C-9902-A1745EF62989}" srcOrd="1" destOrd="0" presId="urn:microsoft.com/office/officeart/2005/8/layout/list1"/>
    <dgm:cxn modelId="{8B70DD56-2F7E-47EA-BA5B-95E2862495AD}" srcId="{6037F87D-2D0A-F947-8BCA-219A2BDE3EFA}" destId="{5162EEB0-5103-4CCC-B210-45F06C60D961}" srcOrd="1" destOrd="0" parTransId="{1E2791F1-4D70-4B47-95F9-FA35365E0A06}" sibTransId="{D2A52DB4-55CB-43DD-8DCC-1D2195BA8B58}"/>
    <dgm:cxn modelId="{74D1B37C-71C2-B44D-B6F8-A7CCFD312A89}" type="presOf" srcId="{5640B94F-DE90-A945-A69F-6725C1DCD528}" destId="{A97EE8E0-726A-E44B-A130-C4A6E5641608}" srcOrd="0" destOrd="0" presId="urn:microsoft.com/office/officeart/2005/8/layout/list1"/>
    <dgm:cxn modelId="{800C5880-F85F-4298-AE15-B94F7B836367}" srcId="{768A1319-B5FA-4B83-A690-C742DCB40205}" destId="{C498BD4A-55AB-46CA-B6DE-063290318C91}" srcOrd="3" destOrd="0" parTransId="{15FBD4A3-0885-4BA5-9D13-23F57B8857BD}" sibTransId="{04971614-10E9-422A-BE0B-BAB1B8F6F6FC}"/>
    <dgm:cxn modelId="{5273C286-2641-4243-849B-E7E3C38BFA41}" srcId="{768A1319-B5FA-4B83-A690-C742DCB40205}" destId="{9869D27B-3D61-4045-9B65-2AC56EBEDBD5}" srcOrd="2" destOrd="0" parTransId="{9336D854-7D46-5C4E-85C7-0CE0B32791E9}" sibTransId="{C8485B2D-297A-B449-89BC-DACA44112A5E}"/>
    <dgm:cxn modelId="{08658191-3231-8B46-8231-FC67BB3D39DD}" type="presOf" srcId="{C498BD4A-55AB-46CA-B6DE-063290318C91}" destId="{0EC0D829-8416-3E4C-B64A-2C1A56C5B521}" srcOrd="1" destOrd="0" presId="urn:microsoft.com/office/officeart/2005/8/layout/list1"/>
    <dgm:cxn modelId="{BD1424A4-F881-4244-B8F5-AB0B69A63FC1}" type="presOf" srcId="{5162EEB0-5103-4CCC-B210-45F06C60D961}" destId="{C12CC2BF-4C56-774A-85B2-47B251429D65}" srcOrd="0" destOrd="1" presId="urn:microsoft.com/office/officeart/2005/8/layout/list1"/>
    <dgm:cxn modelId="{042F8BB5-48C4-1443-914F-3F507C610ACC}" srcId="{6037F87D-2D0A-F947-8BCA-219A2BDE3EFA}" destId="{71CCADE5-ADD5-D641-9CB2-EE07023199F5}" srcOrd="2" destOrd="0" parTransId="{2F873D5E-AD28-0847-97D3-7D752D59430F}" sibTransId="{2A54F1AF-84DB-5942-9AF2-8BE81B2A3079}"/>
    <dgm:cxn modelId="{7506E2C2-BB35-422D-91ED-55B5239DF38E}" srcId="{6037F87D-2D0A-F947-8BCA-219A2BDE3EFA}" destId="{18C61C37-D91E-41E6-B18A-F1B8E573F3B9}" srcOrd="0" destOrd="0" parTransId="{8288609F-95FC-4821-9791-165A2B518587}" sibTransId="{788701C2-F960-4230-A083-D18AAED4A64D}"/>
    <dgm:cxn modelId="{4828CFD5-97A3-1148-AC87-6FF74279EEF7}" type="presOf" srcId="{6037F87D-2D0A-F947-8BCA-219A2BDE3EFA}" destId="{7FDFAAA7-351F-6444-A1CA-13F4E2A4261F}" srcOrd="0" destOrd="0" presId="urn:microsoft.com/office/officeart/2005/8/layout/list1"/>
    <dgm:cxn modelId="{D3B4D6D5-D66D-2244-B041-CCB500F211AA}" type="presOf" srcId="{C498BD4A-55AB-46CA-B6DE-063290318C91}" destId="{8C1D1B39-BAE8-FE40-94B1-E993A0A83172}" srcOrd="0" destOrd="0" presId="urn:microsoft.com/office/officeart/2005/8/layout/list1"/>
    <dgm:cxn modelId="{77B676EE-A622-A241-9F50-DC565C148E18}" type="presOf" srcId="{9869D27B-3D61-4045-9B65-2AC56EBEDBD5}" destId="{BF17DFBD-F1BE-BE43-B6B8-CFCDBA28A26E}" srcOrd="1" destOrd="0" presId="urn:microsoft.com/office/officeart/2005/8/layout/list1"/>
    <dgm:cxn modelId="{68849CEF-064E-4B4C-BD7F-ED8AB5C50487}" type="presOf" srcId="{18C61C37-D91E-41E6-B18A-F1B8E573F3B9}" destId="{C12CC2BF-4C56-774A-85B2-47B251429D65}" srcOrd="0" destOrd="0" presId="urn:microsoft.com/office/officeart/2005/8/layout/list1"/>
    <dgm:cxn modelId="{B80874F5-714E-BD42-BD19-7E1F3D57EABC}" type="presOf" srcId="{6037F87D-2D0A-F947-8BCA-219A2BDE3EFA}" destId="{7F6F7D52-D4A9-F849-8AFD-629FD1A61032}" srcOrd="1" destOrd="0" presId="urn:microsoft.com/office/officeart/2005/8/layout/list1"/>
    <dgm:cxn modelId="{EB3F65E7-8682-AD48-970C-5E8DD182A8F6}" type="presParOf" srcId="{EF5358C3-2111-214A-944F-29091BCD362E}" destId="{066E51C3-B599-E84B-9480-5F0380FC47F8}" srcOrd="0" destOrd="0" presId="urn:microsoft.com/office/officeart/2005/8/layout/list1"/>
    <dgm:cxn modelId="{B78BB2DE-0B9D-4F4E-AC54-726699B2E059}" type="presParOf" srcId="{066E51C3-B599-E84B-9480-5F0380FC47F8}" destId="{7FDFAAA7-351F-6444-A1CA-13F4E2A4261F}" srcOrd="0" destOrd="0" presId="urn:microsoft.com/office/officeart/2005/8/layout/list1"/>
    <dgm:cxn modelId="{CDDB176C-3CDF-A847-9CB1-302417FBB5ED}" type="presParOf" srcId="{066E51C3-B599-E84B-9480-5F0380FC47F8}" destId="{7F6F7D52-D4A9-F849-8AFD-629FD1A61032}" srcOrd="1" destOrd="0" presId="urn:microsoft.com/office/officeart/2005/8/layout/list1"/>
    <dgm:cxn modelId="{E4C91133-C827-1A41-A046-A4942AAF03E9}" type="presParOf" srcId="{EF5358C3-2111-214A-944F-29091BCD362E}" destId="{298A8A0A-4E21-4040-93AA-46A221C5F389}" srcOrd="1" destOrd="0" presId="urn:microsoft.com/office/officeart/2005/8/layout/list1"/>
    <dgm:cxn modelId="{570713EC-AEA0-9041-99B8-E4DDC2D4E8BC}" type="presParOf" srcId="{EF5358C3-2111-214A-944F-29091BCD362E}" destId="{C12CC2BF-4C56-774A-85B2-47B251429D65}" srcOrd="2" destOrd="0" presId="urn:microsoft.com/office/officeart/2005/8/layout/list1"/>
    <dgm:cxn modelId="{D51E32C4-A1DF-E148-B56B-9ECEC5B74263}" type="presParOf" srcId="{EF5358C3-2111-214A-944F-29091BCD362E}" destId="{5D7A6499-B921-2547-BC9D-13E4348BDB9D}" srcOrd="3" destOrd="0" presId="urn:microsoft.com/office/officeart/2005/8/layout/list1"/>
    <dgm:cxn modelId="{025ADC68-4548-5A4B-99C7-911A5A46CFD0}" type="presParOf" srcId="{EF5358C3-2111-214A-944F-29091BCD362E}" destId="{E237DE23-ED20-1240-AC25-E7D0CF7CE624}" srcOrd="4" destOrd="0" presId="urn:microsoft.com/office/officeart/2005/8/layout/list1"/>
    <dgm:cxn modelId="{719D26BF-F1AE-AA4C-B52E-49DE52A412DD}" type="presParOf" srcId="{E237DE23-ED20-1240-AC25-E7D0CF7CE624}" destId="{A97EE8E0-726A-E44B-A130-C4A6E5641608}" srcOrd="0" destOrd="0" presId="urn:microsoft.com/office/officeart/2005/8/layout/list1"/>
    <dgm:cxn modelId="{2311ACDC-6AEB-164A-921F-19B4AFDCF657}" type="presParOf" srcId="{E237DE23-ED20-1240-AC25-E7D0CF7CE624}" destId="{678A9D0D-C89A-D04C-9902-A1745EF62989}" srcOrd="1" destOrd="0" presId="urn:microsoft.com/office/officeart/2005/8/layout/list1"/>
    <dgm:cxn modelId="{6A6DBF74-2100-814E-94B6-7A821846D3DC}" type="presParOf" srcId="{EF5358C3-2111-214A-944F-29091BCD362E}" destId="{693E1E3A-EA30-3E40-A228-BD6F36487650}" srcOrd="5" destOrd="0" presId="urn:microsoft.com/office/officeart/2005/8/layout/list1"/>
    <dgm:cxn modelId="{4C9D187A-E102-2547-8FA9-DEFF262153DB}" type="presParOf" srcId="{EF5358C3-2111-214A-944F-29091BCD362E}" destId="{46AEACB0-CF21-E040-929B-51C5729228E1}" srcOrd="6" destOrd="0" presId="urn:microsoft.com/office/officeart/2005/8/layout/list1"/>
    <dgm:cxn modelId="{E14D072A-E0B9-FC42-B8A4-B44890178622}" type="presParOf" srcId="{EF5358C3-2111-214A-944F-29091BCD362E}" destId="{A05181AD-B875-A14C-BC5B-C4AB054CDFBD}" srcOrd="7" destOrd="0" presId="urn:microsoft.com/office/officeart/2005/8/layout/list1"/>
    <dgm:cxn modelId="{CFEAB502-3ABF-0349-A9B9-3777D94F1A8D}" type="presParOf" srcId="{EF5358C3-2111-214A-944F-29091BCD362E}" destId="{E57424E0-CE73-4049-B63E-869EE5A04689}" srcOrd="8" destOrd="0" presId="urn:microsoft.com/office/officeart/2005/8/layout/list1"/>
    <dgm:cxn modelId="{870A1602-85EB-7446-97D6-E39D1E96B80A}" type="presParOf" srcId="{E57424E0-CE73-4049-B63E-869EE5A04689}" destId="{0E9F5F4A-C563-A447-984D-9073B7D96C27}" srcOrd="0" destOrd="0" presId="urn:microsoft.com/office/officeart/2005/8/layout/list1"/>
    <dgm:cxn modelId="{D11DBACA-95F6-774F-A27F-658BBE9EA395}" type="presParOf" srcId="{E57424E0-CE73-4049-B63E-869EE5A04689}" destId="{BF17DFBD-F1BE-BE43-B6B8-CFCDBA28A26E}" srcOrd="1" destOrd="0" presId="urn:microsoft.com/office/officeart/2005/8/layout/list1"/>
    <dgm:cxn modelId="{E237BC9D-7D81-904E-A496-F92B5523BCA3}" type="presParOf" srcId="{EF5358C3-2111-214A-944F-29091BCD362E}" destId="{16CAFD6E-3A53-2442-AAD8-5326A993C3DB}" srcOrd="9" destOrd="0" presId="urn:microsoft.com/office/officeart/2005/8/layout/list1"/>
    <dgm:cxn modelId="{B7F1BB5A-D9DF-5A46-B233-A90EC53F8B52}" type="presParOf" srcId="{EF5358C3-2111-214A-944F-29091BCD362E}" destId="{6595AF85-1B7D-EA4C-9D22-53C9B17D5491}" srcOrd="10" destOrd="0" presId="urn:microsoft.com/office/officeart/2005/8/layout/list1"/>
    <dgm:cxn modelId="{30234699-95CD-0A45-9544-584918EDD76E}" type="presParOf" srcId="{EF5358C3-2111-214A-944F-29091BCD362E}" destId="{907455D6-3D69-9E43-8F17-65128019FF31}" srcOrd="11" destOrd="0" presId="urn:microsoft.com/office/officeart/2005/8/layout/list1"/>
    <dgm:cxn modelId="{F0CCCCD9-15E9-3547-A2B8-A5202C3BA896}" type="presParOf" srcId="{EF5358C3-2111-214A-944F-29091BCD362E}" destId="{79C2FFB2-A592-8B4C-AA03-07AEF536A526}" srcOrd="12" destOrd="0" presId="urn:microsoft.com/office/officeart/2005/8/layout/list1"/>
    <dgm:cxn modelId="{DEAA854A-B93E-AD4C-BBCA-F1A84AF3372E}" type="presParOf" srcId="{79C2FFB2-A592-8B4C-AA03-07AEF536A526}" destId="{8C1D1B39-BAE8-FE40-94B1-E993A0A83172}" srcOrd="0" destOrd="0" presId="urn:microsoft.com/office/officeart/2005/8/layout/list1"/>
    <dgm:cxn modelId="{91CFAAFF-8CF7-0E40-A113-FAAB228303FF}" type="presParOf" srcId="{79C2FFB2-A592-8B4C-AA03-07AEF536A526}" destId="{0EC0D829-8416-3E4C-B64A-2C1A56C5B521}" srcOrd="1" destOrd="0" presId="urn:microsoft.com/office/officeart/2005/8/layout/list1"/>
    <dgm:cxn modelId="{010BB4F1-3A76-6A4A-9997-640470A6C083}" type="presParOf" srcId="{EF5358C3-2111-214A-944F-29091BCD362E}" destId="{BA0B0970-AE4B-0D4C-9B5A-95AC4210A420}" srcOrd="13" destOrd="0" presId="urn:microsoft.com/office/officeart/2005/8/layout/list1"/>
    <dgm:cxn modelId="{C4D6A125-B2B6-C54A-988D-516A6E2ABB3D}" type="presParOf" srcId="{EF5358C3-2111-214A-944F-29091BCD362E}" destId="{949090E9-04A7-9946-B3BE-33216D0F29CC}" srcOrd="14" destOrd="0" presId="urn:microsoft.com/office/officeart/2005/8/layout/list1"/>
    <dgm:cxn modelId="{743D8B2F-0F83-5046-9754-5444A6075FAB}" type="presParOf" srcId="{EF5358C3-2111-214A-944F-29091BCD362E}" destId="{C461A046-CD1F-BA42-B891-97D4C2A25F7A}" srcOrd="15" destOrd="0" presId="urn:microsoft.com/office/officeart/2005/8/layout/list1"/>
    <dgm:cxn modelId="{9186D683-5E49-1D4A-82DF-1DAFBFC77CEC}" type="presParOf" srcId="{EF5358C3-2111-214A-944F-29091BCD362E}" destId="{420DC350-951A-174B-82AF-6CDCC20086F3}" srcOrd="16" destOrd="0" presId="urn:microsoft.com/office/officeart/2005/8/layout/list1"/>
    <dgm:cxn modelId="{AE15255E-3864-7449-A342-253D5C407C7A}" type="presParOf" srcId="{420DC350-951A-174B-82AF-6CDCC20086F3}" destId="{2061241C-C2B0-0C46-B7E9-72E78CF64E4C}" srcOrd="0" destOrd="0" presId="urn:microsoft.com/office/officeart/2005/8/layout/list1"/>
    <dgm:cxn modelId="{7FF67FD7-6087-9549-BA43-F9576ABB715D}" type="presParOf" srcId="{420DC350-951A-174B-82AF-6CDCC20086F3}" destId="{ED113071-EDC1-A24E-A1ED-12BAD510A59D}" srcOrd="1" destOrd="0" presId="urn:microsoft.com/office/officeart/2005/8/layout/list1"/>
    <dgm:cxn modelId="{0EB0CA3C-3DDB-554A-9AE9-FEF36D40A7E2}" type="presParOf" srcId="{EF5358C3-2111-214A-944F-29091BCD362E}" destId="{8D5CB7F0-4E5B-634F-B0F0-A5775597DAC2}" srcOrd="17" destOrd="0" presId="urn:microsoft.com/office/officeart/2005/8/layout/list1"/>
    <dgm:cxn modelId="{8E825A50-3813-014F-BDE1-C66663E15508}" type="presParOf" srcId="{EF5358C3-2111-214A-944F-29091BCD362E}" destId="{494475D0-8C93-E24C-BA97-850C44ED920A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F9A77A-582F-47B8-820A-008D1F15257B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B2A0E03-C22E-471C-8D7F-ADF0C9B53D70}">
      <dgm:prSet custT="1"/>
      <dgm:spPr/>
      <dgm:t>
        <a:bodyPr/>
        <a:lstStyle/>
        <a:p>
          <a:r>
            <a:rPr lang="en-US" sz="2800">
              <a:latin typeface="Garamond"/>
            </a:rPr>
            <a:t>Detrimental to Science Departments and OW</a:t>
          </a:r>
        </a:p>
      </dgm:t>
    </dgm:pt>
    <dgm:pt modelId="{89F28005-9DEC-4AE5-8D6F-7AECF70AFAB3}" type="parTrans" cxnId="{012CA25D-A537-422B-891D-126113E26B3A}">
      <dgm:prSet/>
      <dgm:spPr/>
      <dgm:t>
        <a:bodyPr/>
        <a:lstStyle/>
        <a:p>
          <a:endParaRPr lang="en-US" sz="2800">
            <a:latin typeface="Garamond" panose="02020404030301010803" pitchFamily="18" charset="0"/>
          </a:endParaRPr>
        </a:p>
      </dgm:t>
    </dgm:pt>
    <dgm:pt modelId="{2A84B291-8DEA-48A5-B023-2F7A3C94BCA9}" type="sibTrans" cxnId="{012CA25D-A537-422B-891D-126113E26B3A}">
      <dgm:prSet/>
      <dgm:spPr/>
      <dgm:t>
        <a:bodyPr/>
        <a:lstStyle/>
        <a:p>
          <a:endParaRPr lang="en-US" sz="2400">
            <a:latin typeface="Garamond" panose="02020404030301010803" pitchFamily="18" charset="0"/>
          </a:endParaRPr>
        </a:p>
      </dgm:t>
    </dgm:pt>
    <dgm:pt modelId="{AAEF99CA-96D9-4C61-B978-02A7E7F3880A}">
      <dgm:prSet custT="1"/>
      <dgm:spPr/>
      <dgm:t>
        <a:bodyPr/>
        <a:lstStyle/>
        <a:p>
          <a:r>
            <a:rPr lang="en-US" sz="1600">
              <a:latin typeface="Garamond"/>
            </a:rPr>
            <a:t>Not enough Teaching Laboratory or Research Laboratory space in the proposed plan</a:t>
          </a:r>
        </a:p>
      </dgm:t>
    </dgm:pt>
    <dgm:pt modelId="{6388A768-C3DB-4F8D-9345-BDA3C5FE81A1}" type="parTrans" cxnId="{04864DA1-AC45-431C-9586-2903AAA3F093}">
      <dgm:prSet/>
      <dgm:spPr/>
      <dgm:t>
        <a:bodyPr/>
        <a:lstStyle/>
        <a:p>
          <a:endParaRPr lang="en-US" sz="2800">
            <a:latin typeface="Garamond" panose="02020404030301010803" pitchFamily="18" charset="0"/>
          </a:endParaRPr>
        </a:p>
      </dgm:t>
    </dgm:pt>
    <dgm:pt modelId="{15581BB9-CB80-4BA5-A56B-3DD191C9E646}" type="sibTrans" cxnId="{04864DA1-AC45-431C-9586-2903AAA3F093}">
      <dgm:prSet/>
      <dgm:spPr/>
      <dgm:t>
        <a:bodyPr/>
        <a:lstStyle/>
        <a:p>
          <a:endParaRPr lang="en-US" sz="2400">
            <a:latin typeface="Garamond" panose="02020404030301010803" pitchFamily="18" charset="0"/>
          </a:endParaRPr>
        </a:p>
      </dgm:t>
    </dgm:pt>
    <dgm:pt modelId="{D6151069-D801-465E-A61B-C7C8F5BF3099}">
      <dgm:prSet custT="1"/>
      <dgm:spPr/>
      <dgm:t>
        <a:bodyPr/>
        <a:lstStyle/>
        <a:p>
          <a:r>
            <a:rPr lang="en-US" sz="1600">
              <a:latin typeface="Garamond"/>
            </a:rPr>
            <a:t>No commitment to equip the new labs with Scientific equipment that is currently in teaching labs for 40 years. </a:t>
          </a:r>
        </a:p>
      </dgm:t>
    </dgm:pt>
    <dgm:pt modelId="{D55170C9-6ABF-4421-89C1-E313EC0D72A5}" type="parTrans" cxnId="{158BF59E-95B7-403D-9C45-9CCF52F38163}">
      <dgm:prSet/>
      <dgm:spPr/>
      <dgm:t>
        <a:bodyPr/>
        <a:lstStyle/>
        <a:p>
          <a:endParaRPr lang="en-US" sz="2800">
            <a:latin typeface="Garamond" panose="02020404030301010803" pitchFamily="18" charset="0"/>
          </a:endParaRPr>
        </a:p>
      </dgm:t>
    </dgm:pt>
    <dgm:pt modelId="{051C7C68-2D46-4747-871B-FC235CBE7284}" type="sibTrans" cxnId="{158BF59E-95B7-403D-9C45-9CCF52F38163}">
      <dgm:prSet/>
      <dgm:spPr/>
      <dgm:t>
        <a:bodyPr/>
        <a:lstStyle/>
        <a:p>
          <a:endParaRPr lang="en-US" sz="2400">
            <a:latin typeface="Garamond" panose="02020404030301010803" pitchFamily="18" charset="0"/>
          </a:endParaRPr>
        </a:p>
      </dgm:t>
    </dgm:pt>
    <dgm:pt modelId="{4B551951-414A-4F3C-84FF-239510B28314}">
      <dgm:prSet custT="1"/>
      <dgm:spPr/>
      <dgm:t>
        <a:bodyPr/>
        <a:lstStyle/>
        <a:p>
          <a:pPr rtl="0"/>
          <a:r>
            <a:rPr lang="en-US" sz="2800">
              <a:latin typeface="Garamond"/>
            </a:rPr>
            <a:t>Displacement of students into trailers for less optimal learning</a:t>
          </a:r>
        </a:p>
      </dgm:t>
    </dgm:pt>
    <dgm:pt modelId="{1E233C0C-77D0-48F5-9201-92EAAB8EB2B7}" type="parTrans" cxnId="{13F99B5B-9CDE-4FBF-8A4A-011C1A1FD972}">
      <dgm:prSet/>
      <dgm:spPr/>
      <dgm:t>
        <a:bodyPr/>
        <a:lstStyle/>
        <a:p>
          <a:endParaRPr lang="en-US" sz="2800">
            <a:latin typeface="Garamond" panose="02020404030301010803" pitchFamily="18" charset="0"/>
          </a:endParaRPr>
        </a:p>
      </dgm:t>
    </dgm:pt>
    <dgm:pt modelId="{A185832D-18FD-4655-A6FF-060F0C173B0C}" type="sibTrans" cxnId="{13F99B5B-9CDE-4FBF-8A4A-011C1A1FD972}">
      <dgm:prSet/>
      <dgm:spPr/>
      <dgm:t>
        <a:bodyPr/>
        <a:lstStyle/>
        <a:p>
          <a:endParaRPr lang="en-US" sz="2400">
            <a:latin typeface="Garamond" panose="02020404030301010803" pitchFamily="18" charset="0"/>
          </a:endParaRPr>
        </a:p>
      </dgm:t>
    </dgm:pt>
    <dgm:pt modelId="{34C6BA0F-73DC-4DB1-8F31-0E8B340716CA}">
      <dgm:prSet custT="1"/>
      <dgm:spPr/>
      <dgm:t>
        <a:bodyPr/>
        <a:lstStyle/>
        <a:p>
          <a:r>
            <a:rPr lang="en-US" sz="2800">
              <a:latin typeface="Garamond"/>
            </a:rPr>
            <a:t>Bad optics across SUNY, reduced quality of education</a:t>
          </a:r>
        </a:p>
      </dgm:t>
    </dgm:pt>
    <dgm:pt modelId="{BD578D2A-0176-4B59-8D5C-8777955A0477}" type="parTrans" cxnId="{92C17853-4F7E-45CA-B808-168F5C309047}">
      <dgm:prSet/>
      <dgm:spPr/>
      <dgm:t>
        <a:bodyPr/>
        <a:lstStyle/>
        <a:p>
          <a:endParaRPr lang="en-US" sz="2800">
            <a:latin typeface="Garamond" panose="02020404030301010803" pitchFamily="18" charset="0"/>
          </a:endParaRPr>
        </a:p>
      </dgm:t>
    </dgm:pt>
    <dgm:pt modelId="{35DD0E01-CC1D-42AA-97E0-0DDB44A5A1D5}" type="sibTrans" cxnId="{92C17853-4F7E-45CA-B808-168F5C309047}">
      <dgm:prSet/>
      <dgm:spPr/>
      <dgm:t>
        <a:bodyPr/>
        <a:lstStyle/>
        <a:p>
          <a:endParaRPr lang="en-US" sz="2400">
            <a:latin typeface="Garamond" panose="02020404030301010803" pitchFamily="18" charset="0"/>
          </a:endParaRPr>
        </a:p>
      </dgm:t>
    </dgm:pt>
    <dgm:pt modelId="{0DFC3D5F-2EFA-4D29-9A2D-795E7EDC5625}">
      <dgm:prSet custT="1"/>
      <dgm:spPr/>
      <dgm:t>
        <a:bodyPr/>
        <a:lstStyle/>
        <a:p>
          <a:pPr rtl="0"/>
          <a:r>
            <a:rPr lang="en-US" sz="1600">
              <a:latin typeface="Garamond"/>
            </a:rPr>
            <a:t>Discontinuity in student learning:  No applied learning skills</a:t>
          </a:r>
        </a:p>
      </dgm:t>
    </dgm:pt>
    <dgm:pt modelId="{0A21C4C7-B330-4B61-8144-2B7A4731C8A3}" type="parTrans" cxnId="{CAAD028A-20AC-4D86-AD5D-4DE65F3D3423}">
      <dgm:prSet/>
      <dgm:spPr/>
      <dgm:t>
        <a:bodyPr/>
        <a:lstStyle/>
        <a:p>
          <a:endParaRPr lang="en-US" sz="2800">
            <a:latin typeface="Garamond" panose="02020404030301010803" pitchFamily="18" charset="0"/>
          </a:endParaRPr>
        </a:p>
      </dgm:t>
    </dgm:pt>
    <dgm:pt modelId="{033CE919-7DF1-406E-BDD1-82107DD54182}" type="sibTrans" cxnId="{CAAD028A-20AC-4D86-AD5D-4DE65F3D3423}">
      <dgm:prSet/>
      <dgm:spPr/>
      <dgm:t>
        <a:bodyPr/>
        <a:lstStyle/>
        <a:p>
          <a:endParaRPr lang="en-US" sz="2400">
            <a:latin typeface="Garamond" panose="02020404030301010803" pitchFamily="18" charset="0"/>
          </a:endParaRPr>
        </a:p>
      </dgm:t>
    </dgm:pt>
    <dgm:pt modelId="{8C3AB8B1-4F72-4241-81D7-480B9BA393B6}">
      <dgm:prSet custT="1"/>
      <dgm:spPr/>
      <dgm:t>
        <a:bodyPr/>
        <a:lstStyle/>
        <a:p>
          <a:pPr rtl="0"/>
          <a:r>
            <a:rPr lang="en-US" sz="1800" b="1">
              <a:latin typeface="Garamond"/>
            </a:rPr>
            <a:t>May Reverse enrollment growth in sciences at OW-Student</a:t>
          </a:r>
        </a:p>
      </dgm:t>
    </dgm:pt>
    <dgm:pt modelId="{0D291FEE-65DD-4862-9FD9-BADE60C246C9}" type="parTrans" cxnId="{1B9FDA72-37FD-4690-A1BD-43192E19CDF8}">
      <dgm:prSet/>
      <dgm:spPr/>
      <dgm:t>
        <a:bodyPr/>
        <a:lstStyle/>
        <a:p>
          <a:endParaRPr lang="en-US" sz="2800">
            <a:latin typeface="Garamond" panose="02020404030301010803" pitchFamily="18" charset="0"/>
          </a:endParaRPr>
        </a:p>
      </dgm:t>
    </dgm:pt>
    <dgm:pt modelId="{FC221E6B-BB1D-429B-86CF-6FA3641AAC4E}" type="sibTrans" cxnId="{1B9FDA72-37FD-4690-A1BD-43192E19CDF8}">
      <dgm:prSet/>
      <dgm:spPr/>
      <dgm:t>
        <a:bodyPr/>
        <a:lstStyle/>
        <a:p>
          <a:endParaRPr lang="en-US" sz="2400">
            <a:latin typeface="Garamond" panose="02020404030301010803" pitchFamily="18" charset="0"/>
          </a:endParaRPr>
        </a:p>
      </dgm:t>
    </dgm:pt>
    <dgm:pt modelId="{073BF8E4-2064-4DC4-B8CB-F51CE79F460F}">
      <dgm:prSet custT="1"/>
      <dgm:spPr/>
      <dgm:t>
        <a:bodyPr/>
        <a:lstStyle/>
        <a:p>
          <a:pPr rtl="0"/>
          <a:r>
            <a:rPr lang="en-US" sz="1600">
              <a:latin typeface="Garamond"/>
            </a:rPr>
            <a:t>Reduced student retention</a:t>
          </a:r>
        </a:p>
      </dgm:t>
    </dgm:pt>
    <dgm:pt modelId="{39F26BAC-E0B6-46D5-B061-F8ADFB8C2746}" type="parTrans" cxnId="{4DE1BE69-6A8C-4093-9DF4-D1DEA2FF5EE6}">
      <dgm:prSet/>
      <dgm:spPr/>
      <dgm:t>
        <a:bodyPr/>
        <a:lstStyle/>
        <a:p>
          <a:endParaRPr lang="en-US" sz="2800">
            <a:latin typeface="Garamond" panose="02020404030301010803" pitchFamily="18" charset="0"/>
          </a:endParaRPr>
        </a:p>
      </dgm:t>
    </dgm:pt>
    <dgm:pt modelId="{C054B14D-0341-43B3-A40F-4E42E81F9ED1}" type="sibTrans" cxnId="{4DE1BE69-6A8C-4093-9DF4-D1DEA2FF5EE6}">
      <dgm:prSet/>
      <dgm:spPr/>
      <dgm:t>
        <a:bodyPr/>
        <a:lstStyle/>
        <a:p>
          <a:endParaRPr lang="en-US" sz="2400">
            <a:latin typeface="Garamond" panose="02020404030301010803" pitchFamily="18" charset="0"/>
          </a:endParaRPr>
        </a:p>
      </dgm:t>
    </dgm:pt>
    <dgm:pt modelId="{FE497E55-FEF3-5D4C-B79B-C846C75EAA21}" type="pres">
      <dgm:prSet presAssocID="{E7F9A77A-582F-47B8-820A-008D1F15257B}" presName="Name0" presStyleCnt="0">
        <dgm:presLayoutVars>
          <dgm:dir/>
          <dgm:animLvl val="lvl"/>
          <dgm:resizeHandles val="exact"/>
        </dgm:presLayoutVars>
      </dgm:prSet>
      <dgm:spPr/>
    </dgm:pt>
    <dgm:pt modelId="{D64080E8-04AB-104B-85C9-0B60B958F438}" type="pres">
      <dgm:prSet presAssocID="{34C6BA0F-73DC-4DB1-8F31-0E8B340716CA}" presName="boxAndChildren" presStyleCnt="0"/>
      <dgm:spPr/>
    </dgm:pt>
    <dgm:pt modelId="{DA61ACE5-ED00-634E-9FFA-95C3FD075FA8}" type="pres">
      <dgm:prSet presAssocID="{34C6BA0F-73DC-4DB1-8F31-0E8B340716CA}" presName="parentTextBox" presStyleLbl="node1" presStyleIdx="0" presStyleCnt="3"/>
      <dgm:spPr/>
    </dgm:pt>
    <dgm:pt modelId="{1DA25757-C411-034B-AD2A-07A60813A869}" type="pres">
      <dgm:prSet presAssocID="{34C6BA0F-73DC-4DB1-8F31-0E8B340716CA}" presName="entireBox" presStyleLbl="node1" presStyleIdx="0" presStyleCnt="3"/>
      <dgm:spPr/>
    </dgm:pt>
    <dgm:pt modelId="{C4C941E5-F41F-CB48-95AE-F01AF3229B63}" type="pres">
      <dgm:prSet presAssocID="{34C6BA0F-73DC-4DB1-8F31-0E8B340716CA}" presName="descendantBox" presStyleCnt="0"/>
      <dgm:spPr/>
    </dgm:pt>
    <dgm:pt modelId="{21A48E6D-D769-944B-890A-DDD25A4038B8}" type="pres">
      <dgm:prSet presAssocID="{0DFC3D5F-2EFA-4D29-9A2D-795E7EDC5625}" presName="childTextBox" presStyleLbl="fgAccFollowNode1" presStyleIdx="0" presStyleCnt="5">
        <dgm:presLayoutVars>
          <dgm:bulletEnabled val="1"/>
        </dgm:presLayoutVars>
      </dgm:prSet>
      <dgm:spPr/>
    </dgm:pt>
    <dgm:pt modelId="{AAD43C17-C77C-744B-A064-ABFDBE2B64AA}" type="pres">
      <dgm:prSet presAssocID="{8C3AB8B1-4F72-4241-81D7-480B9BA393B6}" presName="childTextBox" presStyleLbl="fgAccFollowNode1" presStyleIdx="1" presStyleCnt="5">
        <dgm:presLayoutVars>
          <dgm:bulletEnabled val="1"/>
        </dgm:presLayoutVars>
      </dgm:prSet>
      <dgm:spPr/>
    </dgm:pt>
    <dgm:pt modelId="{22469315-1E50-DB45-B863-1A2CC2C0E766}" type="pres">
      <dgm:prSet presAssocID="{073BF8E4-2064-4DC4-B8CB-F51CE79F460F}" presName="childTextBox" presStyleLbl="fgAccFollowNode1" presStyleIdx="2" presStyleCnt="5">
        <dgm:presLayoutVars>
          <dgm:bulletEnabled val="1"/>
        </dgm:presLayoutVars>
      </dgm:prSet>
      <dgm:spPr/>
    </dgm:pt>
    <dgm:pt modelId="{03CB343F-050B-184D-85EE-F7A70B23677F}" type="pres">
      <dgm:prSet presAssocID="{A185832D-18FD-4655-A6FF-060F0C173B0C}" presName="sp" presStyleCnt="0"/>
      <dgm:spPr/>
    </dgm:pt>
    <dgm:pt modelId="{9484AD38-6EF9-6D42-89F7-613BB618B234}" type="pres">
      <dgm:prSet presAssocID="{4B551951-414A-4F3C-84FF-239510B28314}" presName="arrowAndChildren" presStyleCnt="0"/>
      <dgm:spPr/>
    </dgm:pt>
    <dgm:pt modelId="{7F7D89FD-0DA9-284F-8BBF-C1FBF9B6BEEF}" type="pres">
      <dgm:prSet presAssocID="{4B551951-414A-4F3C-84FF-239510B28314}" presName="parentTextArrow" presStyleLbl="node1" presStyleIdx="1" presStyleCnt="3" custScaleY="49200"/>
      <dgm:spPr/>
    </dgm:pt>
    <dgm:pt modelId="{C7A038E7-1CB7-4C45-8074-AEF564AE9679}" type="pres">
      <dgm:prSet presAssocID="{2A84B291-8DEA-48A5-B023-2F7A3C94BCA9}" presName="sp" presStyleCnt="0"/>
      <dgm:spPr/>
    </dgm:pt>
    <dgm:pt modelId="{6A1823D7-2D94-A541-89D8-D183B1FC3627}" type="pres">
      <dgm:prSet presAssocID="{CB2A0E03-C22E-471C-8D7F-ADF0C9B53D70}" presName="arrowAndChildren" presStyleCnt="0"/>
      <dgm:spPr/>
    </dgm:pt>
    <dgm:pt modelId="{F6941D49-AECA-C141-8BEC-5C06D0009F11}" type="pres">
      <dgm:prSet presAssocID="{CB2A0E03-C22E-471C-8D7F-ADF0C9B53D70}" presName="parentTextArrow" presStyleLbl="node1" presStyleIdx="1" presStyleCnt="3"/>
      <dgm:spPr/>
    </dgm:pt>
    <dgm:pt modelId="{C0EFC98C-D549-1B48-B022-9BA55E6F253D}" type="pres">
      <dgm:prSet presAssocID="{CB2A0E03-C22E-471C-8D7F-ADF0C9B53D70}" presName="arrow" presStyleLbl="node1" presStyleIdx="2" presStyleCnt="3"/>
      <dgm:spPr/>
    </dgm:pt>
    <dgm:pt modelId="{0E684A3D-5CEA-9544-8134-51D109E0628C}" type="pres">
      <dgm:prSet presAssocID="{CB2A0E03-C22E-471C-8D7F-ADF0C9B53D70}" presName="descendantArrow" presStyleCnt="0"/>
      <dgm:spPr/>
    </dgm:pt>
    <dgm:pt modelId="{02787C4A-C538-5B47-9443-D21454BDB139}" type="pres">
      <dgm:prSet presAssocID="{AAEF99CA-96D9-4C61-B978-02A7E7F3880A}" presName="childTextArrow" presStyleLbl="fgAccFollowNode1" presStyleIdx="3" presStyleCnt="5">
        <dgm:presLayoutVars>
          <dgm:bulletEnabled val="1"/>
        </dgm:presLayoutVars>
      </dgm:prSet>
      <dgm:spPr/>
    </dgm:pt>
    <dgm:pt modelId="{AC613E1E-AC09-E24F-805F-B07D81ABC08E}" type="pres">
      <dgm:prSet presAssocID="{D6151069-D801-465E-A61B-C7C8F5BF3099}" presName="childTextArrow" presStyleLbl="fgAccFollowNode1" presStyleIdx="4" presStyleCnt="5">
        <dgm:presLayoutVars>
          <dgm:bulletEnabled val="1"/>
        </dgm:presLayoutVars>
      </dgm:prSet>
      <dgm:spPr/>
    </dgm:pt>
  </dgm:ptLst>
  <dgm:cxnLst>
    <dgm:cxn modelId="{E4A1EA00-9050-B647-A640-64DD2AEECFAE}" type="presOf" srcId="{CB2A0E03-C22E-471C-8D7F-ADF0C9B53D70}" destId="{F6941D49-AECA-C141-8BEC-5C06D0009F11}" srcOrd="0" destOrd="0" presId="urn:microsoft.com/office/officeart/2005/8/layout/process4"/>
    <dgm:cxn modelId="{EEC1160C-97AA-5541-AA48-729AE5AEFCC5}" type="presOf" srcId="{CB2A0E03-C22E-471C-8D7F-ADF0C9B53D70}" destId="{C0EFC98C-D549-1B48-B022-9BA55E6F253D}" srcOrd="1" destOrd="0" presId="urn:microsoft.com/office/officeart/2005/8/layout/process4"/>
    <dgm:cxn modelId="{EA880828-51BB-1D4F-AACE-65938165271C}" type="presOf" srcId="{34C6BA0F-73DC-4DB1-8F31-0E8B340716CA}" destId="{1DA25757-C411-034B-AD2A-07A60813A869}" srcOrd="1" destOrd="0" presId="urn:microsoft.com/office/officeart/2005/8/layout/process4"/>
    <dgm:cxn modelId="{A19B9929-3BA0-C142-8057-EEC256E1DB6B}" type="presOf" srcId="{D6151069-D801-465E-A61B-C7C8F5BF3099}" destId="{AC613E1E-AC09-E24F-805F-B07D81ABC08E}" srcOrd="0" destOrd="0" presId="urn:microsoft.com/office/officeart/2005/8/layout/process4"/>
    <dgm:cxn modelId="{92C17853-4F7E-45CA-B808-168F5C309047}" srcId="{E7F9A77A-582F-47B8-820A-008D1F15257B}" destId="{34C6BA0F-73DC-4DB1-8F31-0E8B340716CA}" srcOrd="2" destOrd="0" parTransId="{BD578D2A-0176-4B59-8D5C-8777955A0477}" sibTransId="{35DD0E01-CC1D-42AA-97E0-0DDB44A5A1D5}"/>
    <dgm:cxn modelId="{13F99B5B-9CDE-4FBF-8A4A-011C1A1FD972}" srcId="{E7F9A77A-582F-47B8-820A-008D1F15257B}" destId="{4B551951-414A-4F3C-84FF-239510B28314}" srcOrd="1" destOrd="0" parTransId="{1E233C0C-77D0-48F5-9201-92EAAB8EB2B7}" sibTransId="{A185832D-18FD-4655-A6FF-060F0C173B0C}"/>
    <dgm:cxn modelId="{012CA25D-A537-422B-891D-126113E26B3A}" srcId="{E7F9A77A-582F-47B8-820A-008D1F15257B}" destId="{CB2A0E03-C22E-471C-8D7F-ADF0C9B53D70}" srcOrd="0" destOrd="0" parTransId="{89F28005-9DEC-4AE5-8D6F-7AECF70AFAB3}" sibTransId="{2A84B291-8DEA-48A5-B023-2F7A3C94BCA9}"/>
    <dgm:cxn modelId="{4DE1BE69-6A8C-4093-9DF4-D1DEA2FF5EE6}" srcId="{34C6BA0F-73DC-4DB1-8F31-0E8B340716CA}" destId="{073BF8E4-2064-4DC4-B8CB-F51CE79F460F}" srcOrd="2" destOrd="0" parTransId="{39F26BAC-E0B6-46D5-B061-F8ADFB8C2746}" sibTransId="{C054B14D-0341-43B3-A40F-4E42E81F9ED1}"/>
    <dgm:cxn modelId="{1B9FDA72-37FD-4690-A1BD-43192E19CDF8}" srcId="{34C6BA0F-73DC-4DB1-8F31-0E8B340716CA}" destId="{8C3AB8B1-4F72-4241-81D7-480B9BA393B6}" srcOrd="1" destOrd="0" parTransId="{0D291FEE-65DD-4862-9FD9-BADE60C246C9}" sibTransId="{FC221E6B-BB1D-429B-86CF-6FA3641AAC4E}"/>
    <dgm:cxn modelId="{9D2BDE79-0772-FA4F-A11B-E26AE1DB27D7}" type="presOf" srcId="{0DFC3D5F-2EFA-4D29-9A2D-795E7EDC5625}" destId="{21A48E6D-D769-944B-890A-DDD25A4038B8}" srcOrd="0" destOrd="0" presId="urn:microsoft.com/office/officeart/2005/8/layout/process4"/>
    <dgm:cxn modelId="{CAAD028A-20AC-4D86-AD5D-4DE65F3D3423}" srcId="{34C6BA0F-73DC-4DB1-8F31-0E8B340716CA}" destId="{0DFC3D5F-2EFA-4D29-9A2D-795E7EDC5625}" srcOrd="0" destOrd="0" parTransId="{0A21C4C7-B330-4B61-8144-2B7A4731C8A3}" sibTransId="{033CE919-7DF1-406E-BDD1-82107DD54182}"/>
    <dgm:cxn modelId="{158BF59E-95B7-403D-9C45-9CCF52F38163}" srcId="{CB2A0E03-C22E-471C-8D7F-ADF0C9B53D70}" destId="{D6151069-D801-465E-A61B-C7C8F5BF3099}" srcOrd="1" destOrd="0" parTransId="{D55170C9-6ABF-4421-89C1-E313EC0D72A5}" sibTransId="{051C7C68-2D46-4747-871B-FC235CBE7284}"/>
    <dgm:cxn modelId="{04864DA1-AC45-431C-9586-2903AAA3F093}" srcId="{CB2A0E03-C22E-471C-8D7F-ADF0C9B53D70}" destId="{AAEF99CA-96D9-4C61-B978-02A7E7F3880A}" srcOrd="0" destOrd="0" parTransId="{6388A768-C3DB-4F8D-9345-BDA3C5FE81A1}" sibTransId="{15581BB9-CB80-4BA5-A56B-3DD191C9E646}"/>
    <dgm:cxn modelId="{022DA1BB-EBA6-3147-8B1E-154E0DEF71FF}" type="presOf" srcId="{AAEF99CA-96D9-4C61-B978-02A7E7F3880A}" destId="{02787C4A-C538-5B47-9443-D21454BDB139}" srcOrd="0" destOrd="0" presId="urn:microsoft.com/office/officeart/2005/8/layout/process4"/>
    <dgm:cxn modelId="{E8C88FC3-5B06-5840-9D4A-7D82CBC1BDFA}" type="presOf" srcId="{073BF8E4-2064-4DC4-B8CB-F51CE79F460F}" destId="{22469315-1E50-DB45-B863-1A2CC2C0E766}" srcOrd="0" destOrd="0" presId="urn:microsoft.com/office/officeart/2005/8/layout/process4"/>
    <dgm:cxn modelId="{F0EACCC7-2A1D-124A-A42A-49B633AC531C}" type="presOf" srcId="{34C6BA0F-73DC-4DB1-8F31-0E8B340716CA}" destId="{DA61ACE5-ED00-634E-9FFA-95C3FD075FA8}" srcOrd="0" destOrd="0" presId="urn:microsoft.com/office/officeart/2005/8/layout/process4"/>
    <dgm:cxn modelId="{2B5D78CE-0955-AE42-9BFA-ABDF890E7BBD}" type="presOf" srcId="{4B551951-414A-4F3C-84FF-239510B28314}" destId="{7F7D89FD-0DA9-284F-8BBF-C1FBF9B6BEEF}" srcOrd="0" destOrd="0" presId="urn:microsoft.com/office/officeart/2005/8/layout/process4"/>
    <dgm:cxn modelId="{08299BD2-677E-EA4D-BD1D-EF4D816CD72E}" type="presOf" srcId="{E7F9A77A-582F-47B8-820A-008D1F15257B}" destId="{FE497E55-FEF3-5D4C-B79B-C846C75EAA21}" srcOrd="0" destOrd="0" presId="urn:microsoft.com/office/officeart/2005/8/layout/process4"/>
    <dgm:cxn modelId="{0920CEF5-F75E-CF4C-AD70-BCFA780FA59D}" type="presOf" srcId="{8C3AB8B1-4F72-4241-81D7-480B9BA393B6}" destId="{AAD43C17-C77C-744B-A064-ABFDBE2B64AA}" srcOrd="0" destOrd="0" presId="urn:microsoft.com/office/officeart/2005/8/layout/process4"/>
    <dgm:cxn modelId="{239B9003-5B3F-6549-B2C7-DF7286DD5843}" type="presParOf" srcId="{FE497E55-FEF3-5D4C-B79B-C846C75EAA21}" destId="{D64080E8-04AB-104B-85C9-0B60B958F438}" srcOrd="0" destOrd="0" presId="urn:microsoft.com/office/officeart/2005/8/layout/process4"/>
    <dgm:cxn modelId="{5B92B5F1-7DE0-2740-93E1-6DE1B211AF74}" type="presParOf" srcId="{D64080E8-04AB-104B-85C9-0B60B958F438}" destId="{DA61ACE5-ED00-634E-9FFA-95C3FD075FA8}" srcOrd="0" destOrd="0" presId="urn:microsoft.com/office/officeart/2005/8/layout/process4"/>
    <dgm:cxn modelId="{6DFEAEC9-4EE3-A34C-90BE-9F53D6D007A5}" type="presParOf" srcId="{D64080E8-04AB-104B-85C9-0B60B958F438}" destId="{1DA25757-C411-034B-AD2A-07A60813A869}" srcOrd="1" destOrd="0" presId="urn:microsoft.com/office/officeart/2005/8/layout/process4"/>
    <dgm:cxn modelId="{816E30F2-FD46-7549-9198-3A15FF8146A4}" type="presParOf" srcId="{D64080E8-04AB-104B-85C9-0B60B958F438}" destId="{C4C941E5-F41F-CB48-95AE-F01AF3229B63}" srcOrd="2" destOrd="0" presId="urn:microsoft.com/office/officeart/2005/8/layout/process4"/>
    <dgm:cxn modelId="{9CD0B386-0326-C44D-9BB7-4BD11108B739}" type="presParOf" srcId="{C4C941E5-F41F-CB48-95AE-F01AF3229B63}" destId="{21A48E6D-D769-944B-890A-DDD25A4038B8}" srcOrd="0" destOrd="0" presId="urn:microsoft.com/office/officeart/2005/8/layout/process4"/>
    <dgm:cxn modelId="{DC98BE8B-B9AC-F949-9600-557C184DA35B}" type="presParOf" srcId="{C4C941E5-F41F-CB48-95AE-F01AF3229B63}" destId="{AAD43C17-C77C-744B-A064-ABFDBE2B64AA}" srcOrd="1" destOrd="0" presId="urn:microsoft.com/office/officeart/2005/8/layout/process4"/>
    <dgm:cxn modelId="{1A9635BD-27BB-8B49-A1DB-600582AE2A01}" type="presParOf" srcId="{C4C941E5-F41F-CB48-95AE-F01AF3229B63}" destId="{22469315-1E50-DB45-B863-1A2CC2C0E766}" srcOrd="2" destOrd="0" presId="urn:microsoft.com/office/officeart/2005/8/layout/process4"/>
    <dgm:cxn modelId="{1AE03CF6-E974-234B-8D78-636A5180724F}" type="presParOf" srcId="{FE497E55-FEF3-5D4C-B79B-C846C75EAA21}" destId="{03CB343F-050B-184D-85EE-F7A70B23677F}" srcOrd="1" destOrd="0" presId="urn:microsoft.com/office/officeart/2005/8/layout/process4"/>
    <dgm:cxn modelId="{7DEBA00E-D73F-A54F-9790-1AAAF7AA6386}" type="presParOf" srcId="{FE497E55-FEF3-5D4C-B79B-C846C75EAA21}" destId="{9484AD38-6EF9-6D42-89F7-613BB618B234}" srcOrd="2" destOrd="0" presId="urn:microsoft.com/office/officeart/2005/8/layout/process4"/>
    <dgm:cxn modelId="{228C4C8D-793D-FA4C-BCBF-B6D16B519777}" type="presParOf" srcId="{9484AD38-6EF9-6D42-89F7-613BB618B234}" destId="{7F7D89FD-0DA9-284F-8BBF-C1FBF9B6BEEF}" srcOrd="0" destOrd="0" presId="urn:microsoft.com/office/officeart/2005/8/layout/process4"/>
    <dgm:cxn modelId="{E41FCDD9-E761-2A4C-B8AC-753229ED27EB}" type="presParOf" srcId="{FE497E55-FEF3-5D4C-B79B-C846C75EAA21}" destId="{C7A038E7-1CB7-4C45-8074-AEF564AE9679}" srcOrd="3" destOrd="0" presId="urn:microsoft.com/office/officeart/2005/8/layout/process4"/>
    <dgm:cxn modelId="{2D8E2832-6365-1944-8FF5-66201F5C76F2}" type="presParOf" srcId="{FE497E55-FEF3-5D4C-B79B-C846C75EAA21}" destId="{6A1823D7-2D94-A541-89D8-D183B1FC3627}" srcOrd="4" destOrd="0" presId="urn:microsoft.com/office/officeart/2005/8/layout/process4"/>
    <dgm:cxn modelId="{82056F3A-5F24-F04F-AA40-2B0C49097FF7}" type="presParOf" srcId="{6A1823D7-2D94-A541-89D8-D183B1FC3627}" destId="{F6941D49-AECA-C141-8BEC-5C06D0009F11}" srcOrd="0" destOrd="0" presId="urn:microsoft.com/office/officeart/2005/8/layout/process4"/>
    <dgm:cxn modelId="{A13F5AD7-DB74-374D-ADC2-A2A030A825A6}" type="presParOf" srcId="{6A1823D7-2D94-A541-89D8-D183B1FC3627}" destId="{C0EFC98C-D549-1B48-B022-9BA55E6F253D}" srcOrd="1" destOrd="0" presId="urn:microsoft.com/office/officeart/2005/8/layout/process4"/>
    <dgm:cxn modelId="{681C90A5-C94B-8D41-A5AE-0AD61C5F6D9B}" type="presParOf" srcId="{6A1823D7-2D94-A541-89D8-D183B1FC3627}" destId="{0E684A3D-5CEA-9544-8134-51D109E0628C}" srcOrd="2" destOrd="0" presId="urn:microsoft.com/office/officeart/2005/8/layout/process4"/>
    <dgm:cxn modelId="{999471ED-EA15-8946-9979-2F36237F1FC3}" type="presParOf" srcId="{0E684A3D-5CEA-9544-8134-51D109E0628C}" destId="{02787C4A-C538-5B47-9443-D21454BDB139}" srcOrd="0" destOrd="0" presId="urn:microsoft.com/office/officeart/2005/8/layout/process4"/>
    <dgm:cxn modelId="{8E5E9723-5A66-3D42-A630-2C2CFD05DD51}" type="presParOf" srcId="{0E684A3D-5CEA-9544-8134-51D109E0628C}" destId="{AC613E1E-AC09-E24F-805F-B07D81ABC08E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2A4EFB2-D6EA-43C2-95D1-3BA62B2348B4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600DE0E-0C69-413B-BDC8-AA50B8E03E22}">
      <dgm:prSet custT="1"/>
      <dgm:spPr/>
      <dgm:t>
        <a:bodyPr/>
        <a:lstStyle/>
        <a:p>
          <a:pPr rtl="0"/>
          <a:r>
            <a:rPr lang="en-US" sz="2000">
              <a:latin typeface="Garamond"/>
            </a:rPr>
            <a:t>Faculty research expected to continue (i.e., hazardous conditions). Technically not feasible to carry out experiments with intermittent vibrations.</a:t>
          </a:r>
        </a:p>
      </dgm:t>
    </dgm:pt>
    <dgm:pt modelId="{8CC653AF-1F79-48B9-89A5-84457591E2CD}" type="parTrans" cxnId="{C2373352-BF66-451F-9582-B48050D44ABC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7B2F1452-A987-424C-BEED-7370AC999900}" type="sibTrans" cxnId="{C2373352-BF66-451F-9582-B48050D44ABC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DBF127E5-B56E-4C8D-A055-ACA777F5641A}">
      <dgm:prSet custT="1"/>
      <dgm:spPr/>
      <dgm:t>
        <a:bodyPr/>
        <a:lstStyle/>
        <a:p>
          <a:pPr rtl="0"/>
          <a:r>
            <a:rPr lang="en-US" sz="2000">
              <a:latin typeface="Garamond"/>
            </a:rPr>
            <a:t>Discontinuity in junior faculty research.</a:t>
          </a:r>
        </a:p>
      </dgm:t>
    </dgm:pt>
    <dgm:pt modelId="{A8A92956-2251-4CBE-9377-49ECDB388188}" type="parTrans" cxnId="{1BDAF12C-4EB7-4297-AFE9-F60ECC269E61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9AB8E809-862E-4BBD-BA50-C628D442837F}" type="sibTrans" cxnId="{1BDAF12C-4EB7-4297-AFE9-F60ECC269E61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AF030CB0-0FB2-486F-822C-2F2AD49E9FE5}">
      <dgm:prSet custT="1"/>
      <dgm:spPr/>
      <dgm:t>
        <a:bodyPr/>
        <a:lstStyle/>
        <a:p>
          <a:pPr rtl="0"/>
          <a:r>
            <a:rPr lang="en-US" sz="2000">
              <a:latin typeface="Garamond"/>
            </a:rPr>
            <a:t>Research momentum disturbed and disrupted, lose potential for extramural funding </a:t>
          </a:r>
        </a:p>
      </dgm:t>
    </dgm:pt>
    <dgm:pt modelId="{F612B449-49DF-49B2-91DA-574E304C765D}" type="parTrans" cxnId="{31F0B1CA-B91B-43A6-948B-43CB1DEA4C25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7514F79E-8012-4EC2-B84C-7CA9031B8ACA}" type="sibTrans" cxnId="{31F0B1CA-B91B-43A6-948B-43CB1DEA4C25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1809A0AB-A1F1-4696-8E92-430E69798D20}">
      <dgm:prSet custT="1"/>
      <dgm:spPr/>
      <dgm:t>
        <a:bodyPr/>
        <a:lstStyle/>
        <a:p>
          <a:pPr rtl="0"/>
          <a:r>
            <a:rPr lang="en-US" sz="2000">
              <a:latin typeface="Garamond"/>
            </a:rPr>
            <a:t>Can negatively impact Faculty retention </a:t>
          </a:r>
        </a:p>
      </dgm:t>
    </dgm:pt>
    <dgm:pt modelId="{59557D96-18D9-4245-92E2-15E5AA5D02E9}" type="parTrans" cxnId="{C387EA67-72FB-46B5-871F-802ECACB7AF0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E8826206-AD12-4C40-B0F4-87833F2E0817}" type="sibTrans" cxnId="{C387EA67-72FB-46B5-871F-802ECACB7AF0}">
      <dgm:prSet/>
      <dgm:spPr/>
      <dgm:t>
        <a:bodyPr/>
        <a:lstStyle/>
        <a:p>
          <a:endParaRPr lang="en-US" sz="2000">
            <a:latin typeface="Garamond" panose="02020404030301010803" pitchFamily="18" charset="0"/>
          </a:endParaRPr>
        </a:p>
      </dgm:t>
    </dgm:pt>
    <dgm:pt modelId="{14874E50-019E-47A6-91C6-E8912BC19C03}">
      <dgm:prSet custT="1"/>
      <dgm:spPr/>
      <dgm:t>
        <a:bodyPr/>
        <a:lstStyle/>
        <a:p>
          <a:r>
            <a:rPr lang="en-US" sz="2000">
              <a:latin typeface="Garamond"/>
            </a:rPr>
            <a:t>Disruption of mentored </a:t>
          </a:r>
          <a:r>
            <a:rPr lang="en-US" sz="2000" u="none">
              <a:latin typeface="Garamond"/>
            </a:rPr>
            <a:t>student research. </a:t>
          </a:r>
        </a:p>
        <a:p>
          <a:r>
            <a:rPr lang="en-US" sz="2000" b="1" u="none">
              <a:latin typeface="Garamond"/>
            </a:rPr>
            <a:t>Success rate of mentored students higher </a:t>
          </a:r>
          <a:endParaRPr lang="en-US" sz="2000" b="1" u="none"/>
        </a:p>
      </dgm:t>
    </dgm:pt>
    <dgm:pt modelId="{9F40582E-F42D-497E-A57B-216D911D2789}" type="parTrans" cxnId="{4FACF5AA-41DB-484E-B9ED-62F6C6E61A26}">
      <dgm:prSet/>
      <dgm:spPr/>
      <dgm:t>
        <a:bodyPr/>
        <a:lstStyle/>
        <a:p>
          <a:endParaRPr lang="en-US" sz="2000"/>
        </a:p>
      </dgm:t>
    </dgm:pt>
    <dgm:pt modelId="{E703F6BE-A24D-4B6F-A69D-F98248E0498F}" type="sibTrans" cxnId="{4FACF5AA-41DB-484E-B9ED-62F6C6E61A26}">
      <dgm:prSet/>
      <dgm:spPr/>
      <dgm:t>
        <a:bodyPr/>
        <a:lstStyle/>
        <a:p>
          <a:endParaRPr lang="en-US" sz="2000"/>
        </a:p>
      </dgm:t>
    </dgm:pt>
    <dgm:pt modelId="{88EFCD62-FF83-6040-B2B1-AFCA72CCD256}">
      <dgm:prSet custT="1"/>
      <dgm:spPr/>
      <dgm:t>
        <a:bodyPr/>
        <a:lstStyle/>
        <a:p>
          <a:pPr rtl="0"/>
          <a:r>
            <a:rPr lang="en-US" sz="2000">
              <a:latin typeface="Garamond"/>
            </a:rPr>
            <a:t>Reduced opportunity for professional and pedagogical advancement.</a:t>
          </a:r>
        </a:p>
      </dgm:t>
    </dgm:pt>
    <dgm:pt modelId="{5A80F358-5317-F743-8E6F-E4DE29C16C37}" type="parTrans" cxnId="{C5E3E75C-DF59-9646-9012-1CB21382DC19}">
      <dgm:prSet/>
      <dgm:spPr/>
      <dgm:t>
        <a:bodyPr/>
        <a:lstStyle/>
        <a:p>
          <a:endParaRPr lang="en-US" sz="2000"/>
        </a:p>
      </dgm:t>
    </dgm:pt>
    <dgm:pt modelId="{0F995743-5F66-8F44-8943-FEDD10F5A240}" type="sibTrans" cxnId="{C5E3E75C-DF59-9646-9012-1CB21382DC19}">
      <dgm:prSet/>
      <dgm:spPr/>
      <dgm:t>
        <a:bodyPr/>
        <a:lstStyle/>
        <a:p>
          <a:endParaRPr lang="en-US" sz="2000"/>
        </a:p>
      </dgm:t>
    </dgm:pt>
    <dgm:pt modelId="{1751027C-375F-4047-86A2-F5B6C58554E2}" type="pres">
      <dgm:prSet presAssocID="{C2A4EFB2-D6EA-43C2-95D1-3BA62B2348B4}" presName="vert0" presStyleCnt="0">
        <dgm:presLayoutVars>
          <dgm:dir/>
          <dgm:animOne val="branch"/>
          <dgm:animLvl val="lvl"/>
        </dgm:presLayoutVars>
      </dgm:prSet>
      <dgm:spPr/>
    </dgm:pt>
    <dgm:pt modelId="{658943B9-E0D3-D94B-BF79-C790710D2E10}" type="pres">
      <dgm:prSet presAssocID="{9600DE0E-0C69-413B-BDC8-AA50B8E03E22}" presName="thickLine" presStyleLbl="alignNode1" presStyleIdx="0" presStyleCnt="6"/>
      <dgm:spPr/>
    </dgm:pt>
    <dgm:pt modelId="{0E3E9ABD-6BEA-9D47-BE55-C4AC8EBD406A}" type="pres">
      <dgm:prSet presAssocID="{9600DE0E-0C69-413B-BDC8-AA50B8E03E22}" presName="horz1" presStyleCnt="0"/>
      <dgm:spPr/>
    </dgm:pt>
    <dgm:pt modelId="{F37C2345-B5CD-4C4D-BFD4-B19A539C789B}" type="pres">
      <dgm:prSet presAssocID="{9600DE0E-0C69-413B-BDC8-AA50B8E03E22}" presName="tx1" presStyleLbl="revTx" presStyleIdx="0" presStyleCnt="6"/>
      <dgm:spPr/>
    </dgm:pt>
    <dgm:pt modelId="{200BB0FD-3E35-FB4E-BBE2-89183852D34F}" type="pres">
      <dgm:prSet presAssocID="{9600DE0E-0C69-413B-BDC8-AA50B8E03E22}" presName="vert1" presStyleCnt="0"/>
      <dgm:spPr/>
    </dgm:pt>
    <dgm:pt modelId="{1E9047B7-02A2-9C4C-934F-B58BF5BD929E}" type="pres">
      <dgm:prSet presAssocID="{DBF127E5-B56E-4C8D-A055-ACA777F5641A}" presName="thickLine" presStyleLbl="alignNode1" presStyleIdx="1" presStyleCnt="6"/>
      <dgm:spPr/>
    </dgm:pt>
    <dgm:pt modelId="{9B34168E-1B81-4F43-8645-EDAFB04061CB}" type="pres">
      <dgm:prSet presAssocID="{DBF127E5-B56E-4C8D-A055-ACA777F5641A}" presName="horz1" presStyleCnt="0"/>
      <dgm:spPr/>
    </dgm:pt>
    <dgm:pt modelId="{5F56DFC9-62A6-824D-B07B-D70AAA88B611}" type="pres">
      <dgm:prSet presAssocID="{DBF127E5-B56E-4C8D-A055-ACA777F5641A}" presName="tx1" presStyleLbl="revTx" presStyleIdx="1" presStyleCnt="6"/>
      <dgm:spPr/>
    </dgm:pt>
    <dgm:pt modelId="{24217AE1-8610-FE42-8F85-68684C273A2A}" type="pres">
      <dgm:prSet presAssocID="{DBF127E5-B56E-4C8D-A055-ACA777F5641A}" presName="vert1" presStyleCnt="0"/>
      <dgm:spPr/>
    </dgm:pt>
    <dgm:pt modelId="{E710D157-2756-B648-A55F-76D57B89B8FE}" type="pres">
      <dgm:prSet presAssocID="{14874E50-019E-47A6-91C6-E8912BC19C03}" presName="thickLine" presStyleLbl="alignNode1" presStyleIdx="2" presStyleCnt="6"/>
      <dgm:spPr/>
    </dgm:pt>
    <dgm:pt modelId="{A9AB37E5-597B-AB4E-A5B1-67E627A1732E}" type="pres">
      <dgm:prSet presAssocID="{14874E50-019E-47A6-91C6-E8912BC19C03}" presName="horz1" presStyleCnt="0"/>
      <dgm:spPr/>
    </dgm:pt>
    <dgm:pt modelId="{7C6B11AB-6F4E-3343-A51A-487C0937042D}" type="pres">
      <dgm:prSet presAssocID="{14874E50-019E-47A6-91C6-E8912BC19C03}" presName="tx1" presStyleLbl="revTx" presStyleIdx="2" presStyleCnt="6"/>
      <dgm:spPr/>
    </dgm:pt>
    <dgm:pt modelId="{0198C226-36BA-FE41-996F-83972677D8FD}" type="pres">
      <dgm:prSet presAssocID="{14874E50-019E-47A6-91C6-E8912BC19C03}" presName="vert1" presStyleCnt="0"/>
      <dgm:spPr/>
    </dgm:pt>
    <dgm:pt modelId="{E94CC6F5-2FCB-7E4F-B75E-844FD8688105}" type="pres">
      <dgm:prSet presAssocID="{AF030CB0-0FB2-486F-822C-2F2AD49E9FE5}" presName="thickLine" presStyleLbl="alignNode1" presStyleIdx="3" presStyleCnt="6"/>
      <dgm:spPr/>
    </dgm:pt>
    <dgm:pt modelId="{DE650C00-F50E-CF44-BA42-DC288A1472DB}" type="pres">
      <dgm:prSet presAssocID="{AF030CB0-0FB2-486F-822C-2F2AD49E9FE5}" presName="horz1" presStyleCnt="0"/>
      <dgm:spPr/>
    </dgm:pt>
    <dgm:pt modelId="{F70F490E-4950-A240-BEB0-752E2EBE8AFE}" type="pres">
      <dgm:prSet presAssocID="{AF030CB0-0FB2-486F-822C-2F2AD49E9FE5}" presName="tx1" presStyleLbl="revTx" presStyleIdx="3" presStyleCnt="6"/>
      <dgm:spPr/>
    </dgm:pt>
    <dgm:pt modelId="{DF5A7691-B4FE-874F-957E-11339C66ABD2}" type="pres">
      <dgm:prSet presAssocID="{AF030CB0-0FB2-486F-822C-2F2AD49E9FE5}" presName="vert1" presStyleCnt="0"/>
      <dgm:spPr/>
    </dgm:pt>
    <dgm:pt modelId="{5D37B7D9-F8E3-054F-B1F5-57982CCE4207}" type="pres">
      <dgm:prSet presAssocID="{88EFCD62-FF83-6040-B2B1-AFCA72CCD256}" presName="thickLine" presStyleLbl="alignNode1" presStyleIdx="4" presStyleCnt="6"/>
      <dgm:spPr/>
    </dgm:pt>
    <dgm:pt modelId="{66AE50D7-EAD3-754D-A433-26A7080DDEEB}" type="pres">
      <dgm:prSet presAssocID="{88EFCD62-FF83-6040-B2B1-AFCA72CCD256}" presName="horz1" presStyleCnt="0"/>
      <dgm:spPr/>
    </dgm:pt>
    <dgm:pt modelId="{059C3533-97CE-414F-B110-A215A35E5371}" type="pres">
      <dgm:prSet presAssocID="{88EFCD62-FF83-6040-B2B1-AFCA72CCD256}" presName="tx1" presStyleLbl="revTx" presStyleIdx="4" presStyleCnt="6"/>
      <dgm:spPr/>
    </dgm:pt>
    <dgm:pt modelId="{BA6BDC66-B80A-CC46-891C-2530F0A09387}" type="pres">
      <dgm:prSet presAssocID="{88EFCD62-FF83-6040-B2B1-AFCA72CCD256}" presName="vert1" presStyleCnt="0"/>
      <dgm:spPr/>
    </dgm:pt>
    <dgm:pt modelId="{843DFEE4-55D7-854C-8EF9-486769026CA9}" type="pres">
      <dgm:prSet presAssocID="{1809A0AB-A1F1-4696-8E92-430E69798D20}" presName="thickLine" presStyleLbl="alignNode1" presStyleIdx="5" presStyleCnt="6"/>
      <dgm:spPr/>
    </dgm:pt>
    <dgm:pt modelId="{EB2DC46C-D0FA-AC45-9005-1EA75316FBA1}" type="pres">
      <dgm:prSet presAssocID="{1809A0AB-A1F1-4696-8E92-430E69798D20}" presName="horz1" presStyleCnt="0"/>
      <dgm:spPr/>
    </dgm:pt>
    <dgm:pt modelId="{BD66E916-3FA8-9D4A-9E0D-6F1C42D58E49}" type="pres">
      <dgm:prSet presAssocID="{1809A0AB-A1F1-4696-8E92-430E69798D20}" presName="tx1" presStyleLbl="revTx" presStyleIdx="5" presStyleCnt="6"/>
      <dgm:spPr/>
    </dgm:pt>
    <dgm:pt modelId="{A169431A-90AA-5F44-964B-2C3DCC188FA2}" type="pres">
      <dgm:prSet presAssocID="{1809A0AB-A1F1-4696-8E92-430E69798D20}" presName="vert1" presStyleCnt="0"/>
      <dgm:spPr/>
    </dgm:pt>
  </dgm:ptLst>
  <dgm:cxnLst>
    <dgm:cxn modelId="{8C6F6811-EE65-4B46-AE0C-0B3510602A51}" type="presOf" srcId="{AF030CB0-0FB2-486F-822C-2F2AD49E9FE5}" destId="{F70F490E-4950-A240-BEB0-752E2EBE8AFE}" srcOrd="0" destOrd="0" presId="urn:microsoft.com/office/officeart/2008/layout/LinedList"/>
    <dgm:cxn modelId="{1BDAF12C-4EB7-4297-AFE9-F60ECC269E61}" srcId="{C2A4EFB2-D6EA-43C2-95D1-3BA62B2348B4}" destId="{DBF127E5-B56E-4C8D-A055-ACA777F5641A}" srcOrd="1" destOrd="0" parTransId="{A8A92956-2251-4CBE-9377-49ECDB388188}" sibTransId="{9AB8E809-862E-4BBD-BA50-C628D442837F}"/>
    <dgm:cxn modelId="{4ED91C3D-EAB0-F545-A7FE-1EA81EBB0BCC}" type="presOf" srcId="{14874E50-019E-47A6-91C6-E8912BC19C03}" destId="{7C6B11AB-6F4E-3343-A51A-487C0937042D}" srcOrd="0" destOrd="0" presId="urn:microsoft.com/office/officeart/2008/layout/LinedList"/>
    <dgm:cxn modelId="{AEDCAA43-9274-5C49-B5E8-F11F3F827C29}" type="presOf" srcId="{C2A4EFB2-D6EA-43C2-95D1-3BA62B2348B4}" destId="{1751027C-375F-4047-86A2-F5B6C58554E2}" srcOrd="0" destOrd="0" presId="urn:microsoft.com/office/officeart/2008/layout/LinedList"/>
    <dgm:cxn modelId="{C2373352-BF66-451F-9582-B48050D44ABC}" srcId="{C2A4EFB2-D6EA-43C2-95D1-3BA62B2348B4}" destId="{9600DE0E-0C69-413B-BDC8-AA50B8E03E22}" srcOrd="0" destOrd="0" parTransId="{8CC653AF-1F79-48B9-89A5-84457591E2CD}" sibTransId="{7B2F1452-A987-424C-BEED-7370AC999900}"/>
    <dgm:cxn modelId="{C5E3E75C-DF59-9646-9012-1CB21382DC19}" srcId="{C2A4EFB2-D6EA-43C2-95D1-3BA62B2348B4}" destId="{88EFCD62-FF83-6040-B2B1-AFCA72CCD256}" srcOrd="4" destOrd="0" parTransId="{5A80F358-5317-F743-8E6F-E4DE29C16C37}" sibTransId="{0F995743-5F66-8F44-8943-FEDD10F5A240}"/>
    <dgm:cxn modelId="{1A8DAB66-379C-7C43-9031-92DB3A380173}" type="presOf" srcId="{DBF127E5-B56E-4C8D-A055-ACA777F5641A}" destId="{5F56DFC9-62A6-824D-B07B-D70AAA88B611}" srcOrd="0" destOrd="0" presId="urn:microsoft.com/office/officeart/2008/layout/LinedList"/>
    <dgm:cxn modelId="{C387EA67-72FB-46B5-871F-802ECACB7AF0}" srcId="{C2A4EFB2-D6EA-43C2-95D1-3BA62B2348B4}" destId="{1809A0AB-A1F1-4696-8E92-430E69798D20}" srcOrd="5" destOrd="0" parTransId="{59557D96-18D9-4245-92E2-15E5AA5D02E9}" sibTransId="{E8826206-AD12-4C40-B0F4-87833F2E0817}"/>
    <dgm:cxn modelId="{4FACF5AA-41DB-484E-B9ED-62F6C6E61A26}" srcId="{C2A4EFB2-D6EA-43C2-95D1-3BA62B2348B4}" destId="{14874E50-019E-47A6-91C6-E8912BC19C03}" srcOrd="2" destOrd="0" parTransId="{9F40582E-F42D-497E-A57B-216D911D2789}" sibTransId="{E703F6BE-A24D-4B6F-A69D-F98248E0498F}"/>
    <dgm:cxn modelId="{3419F4B3-DA1D-3B4D-BE44-C2B7ECFFD1AF}" type="presOf" srcId="{9600DE0E-0C69-413B-BDC8-AA50B8E03E22}" destId="{F37C2345-B5CD-4C4D-BFD4-B19A539C789B}" srcOrd="0" destOrd="0" presId="urn:microsoft.com/office/officeart/2008/layout/LinedList"/>
    <dgm:cxn modelId="{7BCCE8B9-364B-D44B-B2EF-E40709F56960}" type="presOf" srcId="{88EFCD62-FF83-6040-B2B1-AFCA72CCD256}" destId="{059C3533-97CE-414F-B110-A215A35E5371}" srcOrd="0" destOrd="0" presId="urn:microsoft.com/office/officeart/2008/layout/LinedList"/>
    <dgm:cxn modelId="{31F0B1CA-B91B-43A6-948B-43CB1DEA4C25}" srcId="{C2A4EFB2-D6EA-43C2-95D1-3BA62B2348B4}" destId="{AF030CB0-0FB2-486F-822C-2F2AD49E9FE5}" srcOrd="3" destOrd="0" parTransId="{F612B449-49DF-49B2-91DA-574E304C765D}" sibTransId="{7514F79E-8012-4EC2-B84C-7CA9031B8ACA}"/>
    <dgm:cxn modelId="{4D761BDB-6652-CB46-9C1C-6B959CD0CC4E}" type="presOf" srcId="{1809A0AB-A1F1-4696-8E92-430E69798D20}" destId="{BD66E916-3FA8-9D4A-9E0D-6F1C42D58E49}" srcOrd="0" destOrd="0" presId="urn:microsoft.com/office/officeart/2008/layout/LinedList"/>
    <dgm:cxn modelId="{8A30F5D8-C7B5-8649-B372-7E9FD9BEC705}" type="presParOf" srcId="{1751027C-375F-4047-86A2-F5B6C58554E2}" destId="{658943B9-E0D3-D94B-BF79-C790710D2E10}" srcOrd="0" destOrd="0" presId="urn:microsoft.com/office/officeart/2008/layout/LinedList"/>
    <dgm:cxn modelId="{4634C779-D562-D141-94EE-E56C6B61A24D}" type="presParOf" srcId="{1751027C-375F-4047-86A2-F5B6C58554E2}" destId="{0E3E9ABD-6BEA-9D47-BE55-C4AC8EBD406A}" srcOrd="1" destOrd="0" presId="urn:microsoft.com/office/officeart/2008/layout/LinedList"/>
    <dgm:cxn modelId="{407D1722-71F7-9149-A83F-70BA998DBA6A}" type="presParOf" srcId="{0E3E9ABD-6BEA-9D47-BE55-C4AC8EBD406A}" destId="{F37C2345-B5CD-4C4D-BFD4-B19A539C789B}" srcOrd="0" destOrd="0" presId="urn:microsoft.com/office/officeart/2008/layout/LinedList"/>
    <dgm:cxn modelId="{10365099-F318-F842-A43D-C4F96DEBC1A2}" type="presParOf" srcId="{0E3E9ABD-6BEA-9D47-BE55-C4AC8EBD406A}" destId="{200BB0FD-3E35-FB4E-BBE2-89183852D34F}" srcOrd="1" destOrd="0" presId="urn:microsoft.com/office/officeart/2008/layout/LinedList"/>
    <dgm:cxn modelId="{8C069247-9869-A949-84FD-63B234FE6029}" type="presParOf" srcId="{1751027C-375F-4047-86A2-F5B6C58554E2}" destId="{1E9047B7-02A2-9C4C-934F-B58BF5BD929E}" srcOrd="2" destOrd="0" presId="urn:microsoft.com/office/officeart/2008/layout/LinedList"/>
    <dgm:cxn modelId="{789B5E66-966D-B248-BDB9-4D48D7646B4A}" type="presParOf" srcId="{1751027C-375F-4047-86A2-F5B6C58554E2}" destId="{9B34168E-1B81-4F43-8645-EDAFB04061CB}" srcOrd="3" destOrd="0" presId="urn:microsoft.com/office/officeart/2008/layout/LinedList"/>
    <dgm:cxn modelId="{F05107E8-CDD9-8B40-811E-8372EA2C7362}" type="presParOf" srcId="{9B34168E-1B81-4F43-8645-EDAFB04061CB}" destId="{5F56DFC9-62A6-824D-B07B-D70AAA88B611}" srcOrd="0" destOrd="0" presId="urn:microsoft.com/office/officeart/2008/layout/LinedList"/>
    <dgm:cxn modelId="{D23B3CDE-C510-9743-B1FD-6744E9D178AC}" type="presParOf" srcId="{9B34168E-1B81-4F43-8645-EDAFB04061CB}" destId="{24217AE1-8610-FE42-8F85-68684C273A2A}" srcOrd="1" destOrd="0" presId="urn:microsoft.com/office/officeart/2008/layout/LinedList"/>
    <dgm:cxn modelId="{4A90C95B-3840-1743-9270-AF95D0332A55}" type="presParOf" srcId="{1751027C-375F-4047-86A2-F5B6C58554E2}" destId="{E710D157-2756-B648-A55F-76D57B89B8FE}" srcOrd="4" destOrd="0" presId="urn:microsoft.com/office/officeart/2008/layout/LinedList"/>
    <dgm:cxn modelId="{B2325071-A625-4C4C-98F9-4FE200ADFC13}" type="presParOf" srcId="{1751027C-375F-4047-86A2-F5B6C58554E2}" destId="{A9AB37E5-597B-AB4E-A5B1-67E627A1732E}" srcOrd="5" destOrd="0" presId="urn:microsoft.com/office/officeart/2008/layout/LinedList"/>
    <dgm:cxn modelId="{AB732321-1EC5-644B-94FD-6385FE242B2A}" type="presParOf" srcId="{A9AB37E5-597B-AB4E-A5B1-67E627A1732E}" destId="{7C6B11AB-6F4E-3343-A51A-487C0937042D}" srcOrd="0" destOrd="0" presId="urn:microsoft.com/office/officeart/2008/layout/LinedList"/>
    <dgm:cxn modelId="{968C4392-02F3-954B-A78A-57964FF576E1}" type="presParOf" srcId="{A9AB37E5-597B-AB4E-A5B1-67E627A1732E}" destId="{0198C226-36BA-FE41-996F-83972677D8FD}" srcOrd="1" destOrd="0" presId="urn:microsoft.com/office/officeart/2008/layout/LinedList"/>
    <dgm:cxn modelId="{CBC1CE0D-3C16-584B-BDAD-F7099D2AB79A}" type="presParOf" srcId="{1751027C-375F-4047-86A2-F5B6C58554E2}" destId="{E94CC6F5-2FCB-7E4F-B75E-844FD8688105}" srcOrd="6" destOrd="0" presId="urn:microsoft.com/office/officeart/2008/layout/LinedList"/>
    <dgm:cxn modelId="{0AB2659B-232B-484D-83E8-1F8CE909E7A0}" type="presParOf" srcId="{1751027C-375F-4047-86A2-F5B6C58554E2}" destId="{DE650C00-F50E-CF44-BA42-DC288A1472DB}" srcOrd="7" destOrd="0" presId="urn:microsoft.com/office/officeart/2008/layout/LinedList"/>
    <dgm:cxn modelId="{24514E00-B66A-0749-9913-032D69D518F2}" type="presParOf" srcId="{DE650C00-F50E-CF44-BA42-DC288A1472DB}" destId="{F70F490E-4950-A240-BEB0-752E2EBE8AFE}" srcOrd="0" destOrd="0" presId="urn:microsoft.com/office/officeart/2008/layout/LinedList"/>
    <dgm:cxn modelId="{AA39B510-139C-C44C-BB37-15814DAE11FC}" type="presParOf" srcId="{DE650C00-F50E-CF44-BA42-DC288A1472DB}" destId="{DF5A7691-B4FE-874F-957E-11339C66ABD2}" srcOrd="1" destOrd="0" presId="urn:microsoft.com/office/officeart/2008/layout/LinedList"/>
    <dgm:cxn modelId="{21B6C41B-897C-084C-99C5-258E68594A8F}" type="presParOf" srcId="{1751027C-375F-4047-86A2-F5B6C58554E2}" destId="{5D37B7D9-F8E3-054F-B1F5-57982CCE4207}" srcOrd="8" destOrd="0" presId="urn:microsoft.com/office/officeart/2008/layout/LinedList"/>
    <dgm:cxn modelId="{21903F2B-1ABB-834C-93A8-373C0B2ECEC7}" type="presParOf" srcId="{1751027C-375F-4047-86A2-F5B6C58554E2}" destId="{66AE50D7-EAD3-754D-A433-26A7080DDEEB}" srcOrd="9" destOrd="0" presId="urn:microsoft.com/office/officeart/2008/layout/LinedList"/>
    <dgm:cxn modelId="{DB386E27-5C0A-D744-9720-905ED9BCD013}" type="presParOf" srcId="{66AE50D7-EAD3-754D-A433-26A7080DDEEB}" destId="{059C3533-97CE-414F-B110-A215A35E5371}" srcOrd="0" destOrd="0" presId="urn:microsoft.com/office/officeart/2008/layout/LinedList"/>
    <dgm:cxn modelId="{5F6E3F34-69A3-4740-8A1F-7F91B027A1DB}" type="presParOf" srcId="{66AE50D7-EAD3-754D-A433-26A7080DDEEB}" destId="{BA6BDC66-B80A-CC46-891C-2530F0A09387}" srcOrd="1" destOrd="0" presId="urn:microsoft.com/office/officeart/2008/layout/LinedList"/>
    <dgm:cxn modelId="{27D1A827-16B6-3C4A-97F5-CED6839C96E2}" type="presParOf" srcId="{1751027C-375F-4047-86A2-F5B6C58554E2}" destId="{843DFEE4-55D7-854C-8EF9-486769026CA9}" srcOrd="10" destOrd="0" presId="urn:microsoft.com/office/officeart/2008/layout/LinedList"/>
    <dgm:cxn modelId="{24615481-B582-DA46-B8AD-B357E198A010}" type="presParOf" srcId="{1751027C-375F-4047-86A2-F5B6C58554E2}" destId="{EB2DC46C-D0FA-AC45-9005-1EA75316FBA1}" srcOrd="11" destOrd="0" presId="urn:microsoft.com/office/officeart/2008/layout/LinedList"/>
    <dgm:cxn modelId="{B16CA5FD-B99A-324A-9C07-F348AA128388}" type="presParOf" srcId="{EB2DC46C-D0FA-AC45-9005-1EA75316FBA1}" destId="{BD66E916-3FA8-9D4A-9E0D-6F1C42D58E49}" srcOrd="0" destOrd="0" presId="urn:microsoft.com/office/officeart/2008/layout/LinedList"/>
    <dgm:cxn modelId="{61C4885B-77D3-834B-A91E-D2344F6FD269}" type="presParOf" srcId="{EB2DC46C-D0FA-AC45-9005-1EA75316FBA1}" destId="{A169431A-90AA-5F44-964B-2C3DCC188FA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2CC2BF-4C56-774A-85B2-47B251429D65}">
      <dsp:nvSpPr>
        <dsp:cNvPr id="0" name=""/>
        <dsp:cNvSpPr/>
      </dsp:nvSpPr>
      <dsp:spPr>
        <a:xfrm>
          <a:off x="0" y="399523"/>
          <a:ext cx="5057744" cy="1489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2537" tIns="458216" rIns="39253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latin typeface="Garamond" panose="02020404030301010803" pitchFamily="18" charset="0"/>
            </a:rPr>
            <a:t>Students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latin typeface="Garamond" panose="02020404030301010803" pitchFamily="18" charset="0"/>
            </a:rPr>
            <a:t>Faculty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latin typeface="Garamond" panose="02020404030301010803" pitchFamily="18" charset="0"/>
            </a:rPr>
            <a:t>Pedagogical Goals</a:t>
          </a:r>
        </a:p>
      </dsp:txBody>
      <dsp:txXfrm>
        <a:off x="0" y="399523"/>
        <a:ext cx="5057744" cy="1489950"/>
      </dsp:txXfrm>
    </dsp:sp>
    <dsp:sp modelId="{7F6F7D52-D4A9-F849-8AFD-629FD1A61032}">
      <dsp:nvSpPr>
        <dsp:cNvPr id="0" name=""/>
        <dsp:cNvSpPr/>
      </dsp:nvSpPr>
      <dsp:spPr>
        <a:xfrm>
          <a:off x="252887" y="74803"/>
          <a:ext cx="3540420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819" tIns="0" rIns="13381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Garamond" panose="02020404030301010803" pitchFamily="18" charset="0"/>
            </a:rPr>
            <a:t>Growth in the Sciences</a:t>
          </a:r>
        </a:p>
      </dsp:txBody>
      <dsp:txXfrm>
        <a:off x="284590" y="106506"/>
        <a:ext cx="3477014" cy="586034"/>
      </dsp:txXfrm>
    </dsp:sp>
    <dsp:sp modelId="{46AEACB0-CF21-E040-929B-51C5729228E1}">
      <dsp:nvSpPr>
        <dsp:cNvPr id="0" name=""/>
        <dsp:cNvSpPr/>
      </dsp:nvSpPr>
      <dsp:spPr>
        <a:xfrm>
          <a:off x="0" y="2332993"/>
          <a:ext cx="505774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8A9D0D-C89A-D04C-9902-A1745EF62989}">
      <dsp:nvSpPr>
        <dsp:cNvPr id="0" name=""/>
        <dsp:cNvSpPr/>
      </dsp:nvSpPr>
      <dsp:spPr>
        <a:xfrm>
          <a:off x="252887" y="2008273"/>
          <a:ext cx="3540420" cy="649440"/>
        </a:xfrm>
        <a:prstGeom prst="roundRect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819" tIns="0" rIns="133819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Garamond"/>
            </a:rPr>
            <a:t>Extramural Funding </a:t>
          </a:r>
        </a:p>
      </dsp:txBody>
      <dsp:txXfrm>
        <a:off x="284590" y="2039976"/>
        <a:ext cx="3477014" cy="586034"/>
      </dsp:txXfrm>
    </dsp:sp>
    <dsp:sp modelId="{6595AF85-1B7D-EA4C-9D22-53C9B17D5491}">
      <dsp:nvSpPr>
        <dsp:cNvPr id="0" name=""/>
        <dsp:cNvSpPr/>
      </dsp:nvSpPr>
      <dsp:spPr>
        <a:xfrm>
          <a:off x="0" y="3330913"/>
          <a:ext cx="505774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17DFBD-F1BE-BE43-B6B8-CFCDBA28A26E}">
      <dsp:nvSpPr>
        <dsp:cNvPr id="0" name=""/>
        <dsp:cNvSpPr/>
      </dsp:nvSpPr>
      <dsp:spPr>
        <a:xfrm>
          <a:off x="252887" y="3006193"/>
          <a:ext cx="3540420" cy="64944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819" tIns="0" rIns="133819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Garamond"/>
            </a:rPr>
            <a:t>Current Working State of The NSB</a:t>
          </a:r>
        </a:p>
      </dsp:txBody>
      <dsp:txXfrm>
        <a:off x="284590" y="3037896"/>
        <a:ext cx="3477014" cy="586034"/>
      </dsp:txXfrm>
    </dsp:sp>
    <dsp:sp modelId="{949090E9-04A7-9946-B3BE-33216D0F29CC}">
      <dsp:nvSpPr>
        <dsp:cNvPr id="0" name=""/>
        <dsp:cNvSpPr/>
      </dsp:nvSpPr>
      <dsp:spPr>
        <a:xfrm>
          <a:off x="0" y="4328833"/>
          <a:ext cx="505774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C0D829-8416-3E4C-B64A-2C1A56C5B521}">
      <dsp:nvSpPr>
        <dsp:cNvPr id="0" name=""/>
        <dsp:cNvSpPr/>
      </dsp:nvSpPr>
      <dsp:spPr>
        <a:xfrm>
          <a:off x="252887" y="4004113"/>
          <a:ext cx="3540420" cy="649440"/>
        </a:xfrm>
        <a:prstGeom prst="roundRect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819" tIns="0" rIns="13381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Garamond"/>
            </a:rPr>
            <a:t>NSB Renovation: 10 years in the making…</a:t>
          </a:r>
        </a:p>
      </dsp:txBody>
      <dsp:txXfrm>
        <a:off x="284590" y="4035816"/>
        <a:ext cx="3477014" cy="586034"/>
      </dsp:txXfrm>
    </dsp:sp>
    <dsp:sp modelId="{494475D0-8C93-E24C-BA97-850C44ED920A}">
      <dsp:nvSpPr>
        <dsp:cNvPr id="0" name=""/>
        <dsp:cNvSpPr/>
      </dsp:nvSpPr>
      <dsp:spPr>
        <a:xfrm>
          <a:off x="0" y="5326753"/>
          <a:ext cx="505774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113071-EDC1-A24E-A1ED-12BAD510A59D}">
      <dsp:nvSpPr>
        <dsp:cNvPr id="0" name=""/>
        <dsp:cNvSpPr/>
      </dsp:nvSpPr>
      <dsp:spPr>
        <a:xfrm>
          <a:off x="252887" y="5002033"/>
          <a:ext cx="3540420" cy="64944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819" tIns="0" rIns="133819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Garamond"/>
            </a:rPr>
            <a:t>Appeal/Fund Raising/Endowments</a:t>
          </a:r>
        </a:p>
      </dsp:txBody>
      <dsp:txXfrm>
        <a:off x="284590" y="5033736"/>
        <a:ext cx="3477014" cy="5860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A25757-C411-034B-AD2A-07A60813A869}">
      <dsp:nvSpPr>
        <dsp:cNvPr id="0" name=""/>
        <dsp:cNvSpPr/>
      </dsp:nvSpPr>
      <dsp:spPr>
        <a:xfrm>
          <a:off x="0" y="4248831"/>
          <a:ext cx="8616782" cy="18754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Garamond"/>
            </a:rPr>
            <a:t>Bad optics across SUNY, reduced quality of education</a:t>
          </a:r>
        </a:p>
      </dsp:txBody>
      <dsp:txXfrm>
        <a:off x="0" y="4248831"/>
        <a:ext cx="8616782" cy="1012733"/>
      </dsp:txXfrm>
    </dsp:sp>
    <dsp:sp modelId="{21A48E6D-D769-944B-890A-DDD25A4038B8}">
      <dsp:nvSpPr>
        <dsp:cNvPr id="0" name=""/>
        <dsp:cNvSpPr/>
      </dsp:nvSpPr>
      <dsp:spPr>
        <a:xfrm>
          <a:off x="4207" y="5224055"/>
          <a:ext cx="2869455" cy="86269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Garamond"/>
            </a:rPr>
            <a:t>Discontinuity in student learning:  No applied learning skills</a:t>
          </a:r>
        </a:p>
      </dsp:txBody>
      <dsp:txXfrm>
        <a:off x="4207" y="5224055"/>
        <a:ext cx="2869455" cy="862698"/>
      </dsp:txXfrm>
    </dsp:sp>
    <dsp:sp modelId="{AAD43C17-C77C-744B-A064-ABFDBE2B64AA}">
      <dsp:nvSpPr>
        <dsp:cNvPr id="0" name=""/>
        <dsp:cNvSpPr/>
      </dsp:nvSpPr>
      <dsp:spPr>
        <a:xfrm>
          <a:off x="2873663" y="5224055"/>
          <a:ext cx="2869455" cy="862698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latin typeface="Garamond"/>
            </a:rPr>
            <a:t>May Reverse enrollment growth in sciences at OW-Student</a:t>
          </a:r>
        </a:p>
      </dsp:txBody>
      <dsp:txXfrm>
        <a:off x="2873663" y="5224055"/>
        <a:ext cx="2869455" cy="862698"/>
      </dsp:txXfrm>
    </dsp:sp>
    <dsp:sp modelId="{22469315-1E50-DB45-B863-1A2CC2C0E766}">
      <dsp:nvSpPr>
        <dsp:cNvPr id="0" name=""/>
        <dsp:cNvSpPr/>
      </dsp:nvSpPr>
      <dsp:spPr>
        <a:xfrm>
          <a:off x="5743118" y="5224055"/>
          <a:ext cx="2869455" cy="862698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Garamond"/>
            </a:rPr>
            <a:t>Reduced student retention</a:t>
          </a:r>
        </a:p>
      </dsp:txBody>
      <dsp:txXfrm>
        <a:off x="5743118" y="5224055"/>
        <a:ext cx="2869455" cy="862698"/>
      </dsp:txXfrm>
    </dsp:sp>
    <dsp:sp modelId="{7F7D89FD-0DA9-284F-8BBF-C1FBF9B6BEEF}">
      <dsp:nvSpPr>
        <dsp:cNvPr id="0" name=""/>
        <dsp:cNvSpPr/>
      </dsp:nvSpPr>
      <dsp:spPr>
        <a:xfrm rot="10800000">
          <a:off x="0" y="2857831"/>
          <a:ext cx="8616782" cy="1419131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Garamond"/>
            </a:rPr>
            <a:t>Displacement of students into trailers for less optimal learning</a:t>
          </a:r>
        </a:p>
      </dsp:txBody>
      <dsp:txXfrm rot="10800000">
        <a:off x="0" y="2857831"/>
        <a:ext cx="8616782" cy="922109"/>
      </dsp:txXfrm>
    </dsp:sp>
    <dsp:sp modelId="{C0EFC98C-D549-1B48-B022-9BA55E6F253D}">
      <dsp:nvSpPr>
        <dsp:cNvPr id="0" name=""/>
        <dsp:cNvSpPr/>
      </dsp:nvSpPr>
      <dsp:spPr>
        <a:xfrm rot="10800000">
          <a:off x="0" y="1548"/>
          <a:ext cx="8616782" cy="2884413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Garamond"/>
            </a:rPr>
            <a:t>Detrimental to Science Departments and OW</a:t>
          </a:r>
        </a:p>
      </dsp:txBody>
      <dsp:txXfrm rot="-10800000">
        <a:off x="0" y="1548"/>
        <a:ext cx="8616782" cy="1012429"/>
      </dsp:txXfrm>
    </dsp:sp>
    <dsp:sp modelId="{02787C4A-C538-5B47-9443-D21454BDB139}">
      <dsp:nvSpPr>
        <dsp:cNvPr id="0" name=""/>
        <dsp:cNvSpPr/>
      </dsp:nvSpPr>
      <dsp:spPr>
        <a:xfrm>
          <a:off x="0" y="1013978"/>
          <a:ext cx="4308391" cy="86243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Garamond"/>
            </a:rPr>
            <a:t>Not enough Teaching Laboratory or Research Laboratory space in the proposed plan</a:t>
          </a:r>
        </a:p>
      </dsp:txBody>
      <dsp:txXfrm>
        <a:off x="0" y="1013978"/>
        <a:ext cx="4308391" cy="862439"/>
      </dsp:txXfrm>
    </dsp:sp>
    <dsp:sp modelId="{AC613E1E-AC09-E24F-805F-B07D81ABC08E}">
      <dsp:nvSpPr>
        <dsp:cNvPr id="0" name=""/>
        <dsp:cNvSpPr/>
      </dsp:nvSpPr>
      <dsp:spPr>
        <a:xfrm>
          <a:off x="4308391" y="1013978"/>
          <a:ext cx="4308391" cy="862439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Garamond"/>
            </a:rPr>
            <a:t>No commitment to equip the new labs with Scientific equipment that is currently in teaching labs for 40 years. </a:t>
          </a:r>
        </a:p>
      </dsp:txBody>
      <dsp:txXfrm>
        <a:off x="4308391" y="1013978"/>
        <a:ext cx="4308391" cy="8624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8943B9-E0D3-D94B-BF79-C790710D2E10}">
      <dsp:nvSpPr>
        <dsp:cNvPr id="0" name=""/>
        <dsp:cNvSpPr/>
      </dsp:nvSpPr>
      <dsp:spPr>
        <a:xfrm>
          <a:off x="0" y="2950"/>
          <a:ext cx="530104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7C2345-B5CD-4C4D-BFD4-B19A539C789B}">
      <dsp:nvSpPr>
        <dsp:cNvPr id="0" name=""/>
        <dsp:cNvSpPr/>
      </dsp:nvSpPr>
      <dsp:spPr>
        <a:xfrm>
          <a:off x="0" y="2950"/>
          <a:ext cx="5301049" cy="1006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Garamond"/>
            </a:rPr>
            <a:t>Faculty research expected to continue (i.e., hazardous conditions). Technically not feasible to carry out experiments with intermittent vibrations.</a:t>
          </a:r>
        </a:p>
      </dsp:txBody>
      <dsp:txXfrm>
        <a:off x="0" y="2950"/>
        <a:ext cx="5301049" cy="1006092"/>
      </dsp:txXfrm>
    </dsp:sp>
    <dsp:sp modelId="{1E9047B7-02A2-9C4C-934F-B58BF5BD929E}">
      <dsp:nvSpPr>
        <dsp:cNvPr id="0" name=""/>
        <dsp:cNvSpPr/>
      </dsp:nvSpPr>
      <dsp:spPr>
        <a:xfrm>
          <a:off x="0" y="1009042"/>
          <a:ext cx="530104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56DFC9-62A6-824D-B07B-D70AAA88B611}">
      <dsp:nvSpPr>
        <dsp:cNvPr id="0" name=""/>
        <dsp:cNvSpPr/>
      </dsp:nvSpPr>
      <dsp:spPr>
        <a:xfrm>
          <a:off x="0" y="1009042"/>
          <a:ext cx="5301049" cy="1006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Garamond"/>
            </a:rPr>
            <a:t>Discontinuity in junior faculty research.</a:t>
          </a:r>
        </a:p>
      </dsp:txBody>
      <dsp:txXfrm>
        <a:off x="0" y="1009042"/>
        <a:ext cx="5301049" cy="1006092"/>
      </dsp:txXfrm>
    </dsp:sp>
    <dsp:sp modelId="{E710D157-2756-B648-A55F-76D57B89B8FE}">
      <dsp:nvSpPr>
        <dsp:cNvPr id="0" name=""/>
        <dsp:cNvSpPr/>
      </dsp:nvSpPr>
      <dsp:spPr>
        <a:xfrm>
          <a:off x="0" y="2015134"/>
          <a:ext cx="530104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6B11AB-6F4E-3343-A51A-487C0937042D}">
      <dsp:nvSpPr>
        <dsp:cNvPr id="0" name=""/>
        <dsp:cNvSpPr/>
      </dsp:nvSpPr>
      <dsp:spPr>
        <a:xfrm>
          <a:off x="0" y="2015134"/>
          <a:ext cx="5301049" cy="1006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Garamond"/>
            </a:rPr>
            <a:t>Disruption of mentored </a:t>
          </a:r>
          <a:r>
            <a:rPr lang="en-US" sz="2000" u="none" kern="1200">
              <a:latin typeface="Garamond"/>
            </a:rPr>
            <a:t>student research. 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none" kern="1200">
              <a:latin typeface="Garamond"/>
            </a:rPr>
            <a:t>Success rate of mentored students higher </a:t>
          </a:r>
          <a:endParaRPr lang="en-US" sz="2000" b="1" u="none" kern="1200"/>
        </a:p>
      </dsp:txBody>
      <dsp:txXfrm>
        <a:off x="0" y="2015134"/>
        <a:ext cx="5301049" cy="1006092"/>
      </dsp:txXfrm>
    </dsp:sp>
    <dsp:sp modelId="{E94CC6F5-2FCB-7E4F-B75E-844FD8688105}">
      <dsp:nvSpPr>
        <dsp:cNvPr id="0" name=""/>
        <dsp:cNvSpPr/>
      </dsp:nvSpPr>
      <dsp:spPr>
        <a:xfrm>
          <a:off x="0" y="3021227"/>
          <a:ext cx="530104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0F490E-4950-A240-BEB0-752E2EBE8AFE}">
      <dsp:nvSpPr>
        <dsp:cNvPr id="0" name=""/>
        <dsp:cNvSpPr/>
      </dsp:nvSpPr>
      <dsp:spPr>
        <a:xfrm>
          <a:off x="0" y="3021227"/>
          <a:ext cx="5301049" cy="1006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Garamond"/>
            </a:rPr>
            <a:t>Research momentum disturbed and disrupted, lose potential for extramural funding </a:t>
          </a:r>
        </a:p>
      </dsp:txBody>
      <dsp:txXfrm>
        <a:off x="0" y="3021227"/>
        <a:ext cx="5301049" cy="1006092"/>
      </dsp:txXfrm>
    </dsp:sp>
    <dsp:sp modelId="{5D37B7D9-F8E3-054F-B1F5-57982CCE4207}">
      <dsp:nvSpPr>
        <dsp:cNvPr id="0" name=""/>
        <dsp:cNvSpPr/>
      </dsp:nvSpPr>
      <dsp:spPr>
        <a:xfrm>
          <a:off x="0" y="4027319"/>
          <a:ext cx="530104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9C3533-97CE-414F-B110-A215A35E5371}">
      <dsp:nvSpPr>
        <dsp:cNvPr id="0" name=""/>
        <dsp:cNvSpPr/>
      </dsp:nvSpPr>
      <dsp:spPr>
        <a:xfrm>
          <a:off x="0" y="4027319"/>
          <a:ext cx="5301049" cy="1006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Garamond"/>
            </a:rPr>
            <a:t>Reduced opportunity for professional and pedagogical advancement.</a:t>
          </a:r>
        </a:p>
      </dsp:txBody>
      <dsp:txXfrm>
        <a:off x="0" y="4027319"/>
        <a:ext cx="5301049" cy="1006092"/>
      </dsp:txXfrm>
    </dsp:sp>
    <dsp:sp modelId="{843DFEE4-55D7-854C-8EF9-486769026CA9}">
      <dsp:nvSpPr>
        <dsp:cNvPr id="0" name=""/>
        <dsp:cNvSpPr/>
      </dsp:nvSpPr>
      <dsp:spPr>
        <a:xfrm>
          <a:off x="0" y="5033411"/>
          <a:ext cx="530104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66E916-3FA8-9D4A-9E0D-6F1C42D58E49}">
      <dsp:nvSpPr>
        <dsp:cNvPr id="0" name=""/>
        <dsp:cNvSpPr/>
      </dsp:nvSpPr>
      <dsp:spPr>
        <a:xfrm>
          <a:off x="0" y="5033411"/>
          <a:ext cx="5301049" cy="1006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Garamond"/>
            </a:rPr>
            <a:t>Can negatively impact Faculty retention </a:t>
          </a:r>
        </a:p>
      </dsp:txBody>
      <dsp:txXfrm>
        <a:off x="0" y="5033411"/>
        <a:ext cx="5301049" cy="10060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6.tiff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svg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36.jpeg>
</file>

<file path=ppt/media/image37.jpeg>
</file>

<file path=ppt/media/image38.jpeg>
</file>

<file path=ppt/media/image39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F876BF-25A4-7341-8913-9694301C46FB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5CF500-DF81-5642-9786-AFD7E86B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244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2803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CF500-DF81-5642-9786-AFD7E86B0DD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1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CF500-DF81-5642-9786-AFD7E86B0DD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2502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CF500-DF81-5642-9786-AFD7E86B0DD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4629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740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3803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8968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https://</a:t>
            </a:r>
            <a:r>
              <a:rPr lang="en-US" dirty="0" err="1">
                <a:cs typeface="Calibri"/>
              </a:rPr>
              <a:t>sites.newpaltz.edu</a:t>
            </a:r>
            <a:r>
              <a:rPr lang="en-US" dirty="0">
                <a:cs typeface="Calibri"/>
              </a:rPr>
              <a:t>/news/2017/03/</a:t>
            </a:r>
            <a:r>
              <a:rPr lang="en-US" dirty="0" err="1">
                <a:cs typeface="Calibri"/>
              </a:rPr>
              <a:t>suny</a:t>
            </a:r>
            <a:r>
              <a:rPr lang="en-US" dirty="0">
                <a:cs typeface="Calibri"/>
              </a:rPr>
              <a:t>-new-</a:t>
            </a:r>
            <a:r>
              <a:rPr lang="en-US" dirty="0" err="1">
                <a:cs typeface="Calibri"/>
              </a:rPr>
              <a:t>paltz</a:t>
            </a:r>
            <a:r>
              <a:rPr lang="en-US" dirty="0">
                <a:cs typeface="Calibri"/>
              </a:rPr>
              <a:t>-celebrates-opening-of-science-hall/</a:t>
            </a:r>
          </a:p>
          <a:p>
            <a:r>
              <a:rPr lang="en-US" dirty="0">
                <a:cs typeface="Calibri"/>
              </a:rPr>
              <a:t>https://</a:t>
            </a:r>
            <a:r>
              <a:rPr lang="en-US" dirty="0" err="1">
                <a:cs typeface="Calibri"/>
              </a:rPr>
              <a:t>www.csarchpc.com</a:t>
            </a:r>
            <a:r>
              <a:rPr lang="en-US" dirty="0">
                <a:cs typeface="Calibri"/>
              </a:rPr>
              <a:t>/projects/</a:t>
            </a:r>
            <a:r>
              <a:rPr lang="en-US" dirty="0" err="1">
                <a:cs typeface="Calibri"/>
              </a:rPr>
              <a:t>suny</a:t>
            </a:r>
            <a:r>
              <a:rPr lang="en-US" dirty="0">
                <a:cs typeface="Calibri"/>
              </a:rPr>
              <a:t>-Oneonta</a:t>
            </a:r>
          </a:p>
          <a:p>
            <a:r>
              <a:rPr lang="en-US" dirty="0">
                <a:cs typeface="Calibri"/>
              </a:rPr>
              <a:t>https://</a:t>
            </a:r>
            <a:r>
              <a:rPr lang="en-US" dirty="0" err="1">
                <a:cs typeface="Calibri"/>
              </a:rPr>
              <a:t>sites.newpaltz.edu</a:t>
            </a:r>
            <a:r>
              <a:rPr lang="en-US" dirty="0">
                <a:cs typeface="Calibri"/>
              </a:rPr>
              <a:t>/news/2017/03/</a:t>
            </a:r>
            <a:r>
              <a:rPr lang="en-US" dirty="0" err="1">
                <a:cs typeface="Calibri"/>
              </a:rPr>
              <a:t>suny</a:t>
            </a:r>
            <a:r>
              <a:rPr lang="en-US" dirty="0">
                <a:cs typeface="Calibri"/>
              </a:rPr>
              <a:t>-new-</a:t>
            </a:r>
            <a:r>
              <a:rPr lang="en-US" dirty="0" err="1">
                <a:cs typeface="Calibri"/>
              </a:rPr>
              <a:t>paltz</a:t>
            </a:r>
            <a:r>
              <a:rPr lang="en-US" dirty="0">
                <a:cs typeface="Calibri"/>
              </a:rPr>
              <a:t>-celebrates-opening-of-science-hall/</a:t>
            </a:r>
          </a:p>
          <a:p>
            <a:r>
              <a:rPr lang="en-US" dirty="0">
                <a:cs typeface="Calibri"/>
              </a:rPr>
              <a:t>https://</a:t>
            </a:r>
            <a:r>
              <a:rPr lang="en-US" dirty="0" err="1">
                <a:cs typeface="Calibri"/>
              </a:rPr>
              <a:t>www.cannondesign.com</a:t>
            </a:r>
            <a:r>
              <a:rPr lang="en-US" dirty="0">
                <a:cs typeface="Calibri"/>
              </a:rPr>
              <a:t>/our-work/work/</a:t>
            </a:r>
            <a:r>
              <a:rPr lang="en-US" dirty="0" err="1">
                <a:cs typeface="Calibri"/>
              </a:rPr>
              <a:t>suny</a:t>
            </a:r>
            <a:r>
              <a:rPr lang="en-US" dirty="0">
                <a:cs typeface="Calibri"/>
              </a:rPr>
              <a:t>-buffalo-state-science-building/</a:t>
            </a:r>
          </a:p>
          <a:p>
            <a:r>
              <a:rPr lang="en-US" dirty="0">
                <a:cs typeface="Calibri"/>
              </a:rPr>
              <a:t>https://</a:t>
            </a:r>
            <a:r>
              <a:rPr lang="en-US" dirty="0" err="1">
                <a:cs typeface="Calibri"/>
              </a:rPr>
              <a:t>www.fredonia.edu</a:t>
            </a:r>
            <a:r>
              <a:rPr lang="en-US" dirty="0">
                <a:cs typeface="Calibri"/>
              </a:rPr>
              <a:t>/about/science-center-complex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95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9514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CF500-DF81-5642-9786-AFD7E86B0DD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2771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$17 million for trailers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648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CF500-DF81-5642-9786-AFD7E86B0DD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160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9733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32% of the budget will be spent on temporary space;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4586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8292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CF500-DF81-5642-9786-AFD7E86B0DD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9541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2916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5695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5608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Top: New </a:t>
            </a:r>
            <a:r>
              <a:rPr lang="en-US" dirty="0" err="1"/>
              <a:t>paltz</a:t>
            </a:r>
            <a:r>
              <a:rPr lang="en-US" dirty="0"/>
              <a:t>, buffalo </a:t>
            </a:r>
          </a:p>
          <a:p>
            <a:r>
              <a:rPr lang="en-US" dirty="0"/>
              <a:t>Bottom: Farmingdale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2909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CF500-DF81-5642-9786-AFD7E86B0DD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62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10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76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731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Spring 2021: 1310 enrolled students in all courses bio, 983 in chem, 405 public health</a:t>
            </a:r>
          </a:p>
          <a:p>
            <a:r>
              <a:rPr lang="en-US" dirty="0" err="1"/>
              <a:t>Biochem</a:t>
            </a:r>
            <a:r>
              <a:rPr lang="en-US" dirty="0"/>
              <a:t>: 64</a:t>
            </a:r>
            <a:endParaRPr lang="en-US" dirty="0">
              <a:cs typeface="Calibri"/>
            </a:endParaRPr>
          </a:p>
          <a:p>
            <a:r>
              <a:rPr lang="en-US" dirty="0"/>
              <a:t>Chem:33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161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4014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1994 – Now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CF500-DF81-5642-9786-AFD7E86B0DD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36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8A322-83F2-7E47-A842-099C3E00D60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69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21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9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792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46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139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786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828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07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9716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0355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86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8490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2072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275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19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87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471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61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180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867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43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1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582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E51FD-595E-0342-A2AA-270085FEE6B5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03043-F0C9-CB4B-AF1D-BC74FC082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578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jpeg"/><Relationship Id="rId3" Type="http://schemas.openxmlformats.org/officeDocument/2006/relationships/image" Target="../media/image34.jpeg"/><Relationship Id="rId7" Type="http://schemas.openxmlformats.org/officeDocument/2006/relationships/image" Target="../media/image38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7.jpeg"/><Relationship Id="rId5" Type="http://schemas.openxmlformats.org/officeDocument/2006/relationships/image" Target="../media/image36.jpeg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5818" y="0"/>
            <a:ext cx="7472363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0"/>
            <a:ext cx="7461504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E50B45-5F2E-5848-9C7C-8792115A5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948" y="2046986"/>
            <a:ext cx="8381999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kern="1200" dirty="0">
                <a:latin typeface="Palatino Linotype"/>
              </a:rPr>
              <a:t>NSB </a:t>
            </a:r>
            <a:r>
              <a:rPr lang="en-US" sz="5400" dirty="0">
                <a:latin typeface="Palatino Linotype"/>
              </a:rPr>
              <a:t>Renovation </a:t>
            </a:r>
            <a:r>
              <a:rPr lang="en-US" sz="5400" kern="1200" dirty="0">
                <a:latin typeface="Palatino Linotype"/>
              </a:rPr>
              <a:t>Concerns</a:t>
            </a:r>
            <a:br>
              <a:rPr lang="en-US" sz="5400" dirty="0">
                <a:latin typeface="Palatino Linotype"/>
              </a:rPr>
            </a:br>
            <a:endParaRPr lang="en-US" sz="5400" kern="1200" dirty="0">
              <a:latin typeface="Palatino Linotype" panose="0204050205050503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88920" y="5524786"/>
            <a:ext cx="356616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8132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A9289-485D-494E-BC58-09AB48FDC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latin typeface="Palatino Linotype" panose="02040502050505030304" pitchFamily="18" charset="0"/>
              </a:rPr>
              <a:t>Faculty (and Student)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2D25-A5C8-8949-9282-A26992EC6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Garamond" panose="02020404030301010803" pitchFamily="18" charset="0"/>
              </a:rPr>
              <a:t>CUREs</a:t>
            </a:r>
          </a:p>
          <a:p>
            <a:r>
              <a:rPr lang="en-US">
                <a:latin typeface="Garamond" panose="02020404030301010803" pitchFamily="18" charset="0"/>
              </a:rPr>
              <a:t>Applied learning</a:t>
            </a:r>
          </a:p>
        </p:txBody>
      </p:sp>
      <p:pic>
        <p:nvPicPr>
          <p:cNvPr id="1026" name="Picture 2" descr="daunit.hevs.ch &amp;gt; Services &amp;gt; Open Science">
            <a:extLst>
              <a:ext uri="{FF2B5EF4-FFF2-40B4-BE49-F238E27FC236}">
                <a16:creationId xmlns:a16="http://schemas.microsoft.com/office/drawing/2014/main" id="{8D4CB448-637B-D541-9EE5-B013278F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8041" y="1485106"/>
            <a:ext cx="5370196" cy="503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4775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ACC3B-A27E-4495-90EF-402924FD2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475" y="316321"/>
            <a:ext cx="7781050" cy="97975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 kern="1200">
                <a:latin typeface="Palatino Linotype" panose="02040502050505030304" pitchFamily="18" charset="0"/>
              </a:rPr>
              <a:t>Trends in Extramural Funding</a:t>
            </a:r>
            <a:endParaRPr lang="en-US">
              <a:latin typeface="Palatino Linotype" panose="0204050205050503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DE64CE-F5FE-7248-AA38-6F3F7253C576}"/>
              </a:ext>
            </a:extLst>
          </p:cNvPr>
          <p:cNvSpPr/>
          <p:nvPr/>
        </p:nvSpPr>
        <p:spPr>
          <a:xfrm>
            <a:off x="6726519" y="6372402"/>
            <a:ext cx="22168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/>
              <a:t>Source: Thomas Murphy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703124B-B763-5046-A924-68D0FC66CD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371346"/>
              </p:ext>
            </p:extLst>
          </p:nvPr>
        </p:nvGraphicFramePr>
        <p:xfrm>
          <a:off x="1924916" y="2890099"/>
          <a:ext cx="5294168" cy="846216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1742468">
                  <a:extLst>
                    <a:ext uri="{9D8B030D-6E8A-4147-A177-3AD203B41FA5}">
                      <a16:colId xmlns:a16="http://schemas.microsoft.com/office/drawing/2014/main" val="2872056679"/>
                    </a:ext>
                  </a:extLst>
                </a:gridCol>
                <a:gridCol w="1789202">
                  <a:extLst>
                    <a:ext uri="{9D8B030D-6E8A-4147-A177-3AD203B41FA5}">
                      <a16:colId xmlns:a16="http://schemas.microsoft.com/office/drawing/2014/main" val="3698642691"/>
                    </a:ext>
                  </a:extLst>
                </a:gridCol>
                <a:gridCol w="1762498">
                  <a:extLst>
                    <a:ext uri="{9D8B030D-6E8A-4147-A177-3AD203B41FA5}">
                      <a16:colId xmlns:a16="http://schemas.microsoft.com/office/drawing/2014/main" val="724332963"/>
                    </a:ext>
                  </a:extLst>
                </a:gridCol>
              </a:tblGrid>
              <a:tr h="26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>
                          <a:solidFill>
                            <a:schemeClr val="bg1"/>
                          </a:solidFill>
                          <a:effectLst/>
                          <a:latin typeface="Garamond" panose="02020404030301010803" pitchFamily="18" charset="0"/>
                        </a:rPr>
                        <a:t>Years</a:t>
                      </a:r>
                      <a:endParaRPr lang="en-US" sz="2400" b="1" i="0" u="none" strike="noStrike">
                        <a:solidFill>
                          <a:schemeClr val="bg1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>
                          <a:solidFill>
                            <a:schemeClr val="bg1"/>
                          </a:solidFill>
                          <a:effectLst/>
                          <a:latin typeface="Garamond" panose="02020404030301010803" pitchFamily="18" charset="0"/>
                        </a:rPr>
                        <a:t>Direct</a:t>
                      </a:r>
                      <a:endParaRPr lang="en-US" sz="2400" b="1" i="0" u="none" strike="noStrike">
                        <a:solidFill>
                          <a:schemeClr val="bg1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>
                          <a:solidFill>
                            <a:schemeClr val="bg1"/>
                          </a:solidFill>
                          <a:effectLst/>
                          <a:latin typeface="Garamond" panose="02020404030301010803" pitchFamily="18" charset="0"/>
                        </a:rPr>
                        <a:t>Indirect</a:t>
                      </a:r>
                      <a:endParaRPr lang="en-US" sz="2400" b="1" i="0" u="none" strike="noStrike">
                        <a:solidFill>
                          <a:schemeClr val="bg1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9139039"/>
                  </a:ext>
                </a:extLst>
              </a:tr>
              <a:tr h="4709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Garamond" panose="02020404030301010803" pitchFamily="18" charset="0"/>
                        </a:rPr>
                        <a:t>2016 - 2020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Garamond" panose="02020404030301010803" pitchFamily="18" charset="0"/>
                        </a:rPr>
                        <a:t> $5,720,147 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Garamond" panose="02020404030301010803" pitchFamily="18" charset="0"/>
                        </a:rPr>
                        <a:t> $432,119 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9699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0082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AED8-1382-AF4C-9B40-0C4826480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3472"/>
            <a:ext cx="7886700" cy="1325563"/>
          </a:xfrm>
        </p:spPr>
        <p:txBody>
          <a:bodyPr>
            <a:normAutofit/>
          </a:bodyPr>
          <a:lstStyle/>
          <a:p>
            <a:r>
              <a:rPr lang="en-US" sz="3200">
                <a:latin typeface="Palatino Linotype" panose="02040502050505030304" pitchFamily="18" charset="0"/>
              </a:rPr>
              <a:t>Grant Critique Weaknesses: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FCFE6-4866-2142-A57C-CCB171BF5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4182"/>
            <a:ext cx="7886700" cy="238930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800" u="sng">
                <a:latin typeface="Garamond"/>
              </a:rPr>
              <a:t>Training Grant Critiques (RISE) 2018</a:t>
            </a:r>
            <a:endParaRPr lang="en-US" sz="1800" u="sng">
              <a:latin typeface="Garamond" panose="02020404030301010803" pitchFamily="18" charset="0"/>
            </a:endParaRPr>
          </a:p>
          <a:p>
            <a:r>
              <a:rPr lang="en-US" sz="1800">
                <a:latin typeface="Garamond" panose="02020404030301010803" pitchFamily="18" charset="0"/>
                <a:ea typeface="+mn-lt"/>
                <a:cs typeface="+mn-lt"/>
              </a:rPr>
              <a:t>“</a:t>
            </a:r>
            <a:r>
              <a:rPr lang="en-US" sz="1800" u="sng">
                <a:latin typeface="Garamond" panose="02020404030301010803" pitchFamily="18" charset="0"/>
                <a:ea typeface="+mn-lt"/>
                <a:cs typeface="+mn-lt"/>
              </a:rPr>
              <a:t>Most of the research faculty at SUNY OW have limited funding </a:t>
            </a:r>
            <a:r>
              <a:rPr lang="en-US" sz="1800">
                <a:latin typeface="Garamond" panose="02020404030301010803" pitchFamily="18" charset="0"/>
                <a:ea typeface="+mn-lt"/>
                <a:cs typeface="+mn-lt"/>
              </a:rPr>
              <a:t>– mainly internal funds.”</a:t>
            </a:r>
            <a:endParaRPr lang="en-US" sz="1800">
              <a:latin typeface="Garamond" panose="02020404030301010803" pitchFamily="18" charset="0"/>
            </a:endParaRPr>
          </a:p>
          <a:p>
            <a:r>
              <a:rPr lang="en-US" sz="1800">
                <a:latin typeface="Garamond" panose="02020404030301010803" pitchFamily="18" charset="0"/>
                <a:ea typeface="+mn-lt"/>
                <a:cs typeface="+mn-lt"/>
              </a:rPr>
              <a:t>“There is concern that the </a:t>
            </a:r>
            <a:r>
              <a:rPr lang="en-US" sz="1800" u="sng">
                <a:latin typeface="Garamond" panose="02020404030301010803" pitchFamily="18" charset="0"/>
                <a:ea typeface="+mn-lt"/>
                <a:cs typeface="+mn-lt"/>
              </a:rPr>
              <a:t>present research environment at SUNY OW is weak </a:t>
            </a:r>
            <a:r>
              <a:rPr lang="en-US" sz="1800">
                <a:latin typeface="Garamond" panose="02020404030301010803" pitchFamily="18" charset="0"/>
                <a:ea typeface="+mn-lt"/>
                <a:cs typeface="+mn-lt"/>
              </a:rPr>
              <a:t>and may struggle to provide meaningful research experiences.”</a:t>
            </a:r>
            <a:endParaRPr lang="en-US" sz="1800">
              <a:latin typeface="Garamond" panose="02020404030301010803" pitchFamily="18" charset="0"/>
              <a:cs typeface="Calibri" panose="020F0502020204030204"/>
            </a:endParaRPr>
          </a:p>
          <a:p>
            <a:r>
              <a:rPr lang="en-US" sz="1800">
                <a:latin typeface="Garamond" panose="02020404030301010803" pitchFamily="18" charset="0"/>
                <a:ea typeface="+mn-lt"/>
                <a:cs typeface="+mn-lt"/>
              </a:rPr>
              <a:t>“There are letters of support from SUNY-OW, but they are underwhelming.”</a:t>
            </a:r>
            <a:endParaRPr lang="en-US" sz="1800">
              <a:latin typeface="Garamond" panose="02020404030301010803" pitchFamily="18" charset="0"/>
              <a:cs typeface="Calibri"/>
            </a:endParaRPr>
          </a:p>
          <a:p>
            <a:r>
              <a:rPr lang="en-US" sz="1800">
                <a:latin typeface="Garamond" panose="02020404030301010803" pitchFamily="18" charset="0"/>
                <a:ea typeface="+mn-lt"/>
                <a:cs typeface="+mn-lt"/>
              </a:rPr>
              <a:t>“Given the low graduation rates and the low number of students that currently go to PhD programs, there </a:t>
            </a:r>
            <a:r>
              <a:rPr lang="en-US" sz="1800" u="sng">
                <a:latin typeface="Garamond" panose="02020404030301010803" pitchFamily="18" charset="0"/>
                <a:ea typeface="+mn-lt"/>
                <a:cs typeface="+mn-lt"/>
              </a:rPr>
              <a:t>does not appear to be a culture of research </a:t>
            </a:r>
            <a:r>
              <a:rPr lang="en-US" sz="1800">
                <a:latin typeface="Garamond" panose="02020404030301010803" pitchFamily="18" charset="0"/>
                <a:ea typeface="+mn-lt"/>
                <a:cs typeface="+mn-lt"/>
              </a:rPr>
              <a:t>at SUNY-OW.”</a:t>
            </a:r>
            <a:endParaRPr lang="en-US" sz="1800">
              <a:latin typeface="Garamond" panose="02020404030301010803" pitchFamily="18" charset="0"/>
              <a:cs typeface="Calibri" panose="020F0502020204030204"/>
            </a:endParaRPr>
          </a:p>
          <a:p>
            <a:endParaRPr lang="en-US" sz="1800">
              <a:latin typeface="Garamond" panose="02020404030301010803" pitchFamily="18" charset="0"/>
            </a:endParaRPr>
          </a:p>
          <a:p>
            <a:endParaRPr lang="en-US" sz="1800">
              <a:latin typeface="Garamond" panose="02020404030301010803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20703A0-ADF0-3047-B1C1-20861FA7E1E5}"/>
              </a:ext>
            </a:extLst>
          </p:cNvPr>
          <p:cNvSpPr txBox="1">
            <a:spLocks/>
          </p:cNvSpPr>
          <p:nvPr/>
        </p:nvSpPr>
        <p:spPr>
          <a:xfrm>
            <a:off x="628650" y="4279165"/>
            <a:ext cx="7886700" cy="2235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u="sng">
                <a:latin typeface="Garamond" panose="02020404030301010803" pitchFamily="18" charset="0"/>
              </a:rPr>
              <a:t>Independent Grant Critiques (R15) 2018</a:t>
            </a:r>
          </a:p>
          <a:p>
            <a:r>
              <a:rPr lang="en-US" sz="1800">
                <a:latin typeface="Garamond" panose="02020404030301010803" pitchFamily="18" charset="0"/>
              </a:rPr>
              <a:t>“The PI has not demonstrated a </a:t>
            </a:r>
            <a:r>
              <a:rPr lang="en-US" sz="1800" u="sng">
                <a:latin typeface="Garamond" panose="02020404030301010803" pitchFamily="18" charset="0"/>
              </a:rPr>
              <a:t>track record exposing students to more sophisticated environments</a:t>
            </a:r>
            <a:r>
              <a:rPr lang="en-US" sz="1800">
                <a:latin typeface="Garamond" panose="02020404030301010803" pitchFamily="18" charset="0"/>
              </a:rPr>
              <a:t> such as proposed in this application. It is unclear if this could be accomplished in the current application.” </a:t>
            </a:r>
          </a:p>
          <a:p>
            <a:r>
              <a:rPr lang="en-US" sz="1800">
                <a:latin typeface="Garamond" panose="02020404030301010803" pitchFamily="18" charset="0"/>
              </a:rPr>
              <a:t>“The animal studies (Aim 3) will be carried out at Drexel University College of Medicine. </a:t>
            </a:r>
            <a:r>
              <a:rPr lang="en-US" sz="1800" u="sng">
                <a:latin typeface="Garamond" panose="02020404030301010803" pitchFamily="18" charset="0"/>
              </a:rPr>
              <a:t>It is unclear how this part of project would benefit undergraduate students at SUNY Old Westbury</a:t>
            </a:r>
            <a:r>
              <a:rPr lang="en-US" sz="1800">
                <a:latin typeface="Garamond" panose="02020404030301010803" pitchFamily="18" charset="0"/>
              </a:rPr>
              <a:t>.” </a:t>
            </a:r>
          </a:p>
        </p:txBody>
      </p:sp>
    </p:spTree>
    <p:extLst>
      <p:ext uri="{BB962C8B-B14F-4D97-AF65-F5344CB8AC3E}">
        <p14:creationId xmlns:p14="http://schemas.microsoft.com/office/powerpoint/2010/main" val="729091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0B45-5F2E-5848-9C7C-8792115A5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131" y="1126836"/>
            <a:ext cx="3536831" cy="293655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latin typeface="Palatino Linotype"/>
              </a:rPr>
              <a:t>Current </a:t>
            </a:r>
            <a:r>
              <a:rPr lang="en-US" dirty="0">
                <a:latin typeface="Palatino Linotype"/>
              </a:rPr>
              <a:t>Working Conditions </a:t>
            </a:r>
            <a:br>
              <a:rPr lang="en-US" dirty="0">
                <a:latin typeface="Palatino Linotype"/>
              </a:rPr>
            </a:br>
            <a:r>
              <a:rPr lang="en-US" kern="1200" dirty="0">
                <a:latin typeface="Palatino Linotype"/>
              </a:rPr>
              <a:t>of </a:t>
            </a:r>
            <a:r>
              <a:rPr lang="en-US" dirty="0">
                <a:latin typeface="Palatino Linotype"/>
              </a:rPr>
              <a:t>the NSB</a:t>
            </a:r>
            <a:endParaRPr lang="en-US" kern="1200" dirty="0">
              <a:latin typeface="Palatino Linotype"/>
            </a:endParaRPr>
          </a:p>
        </p:txBody>
      </p:sp>
      <p:pic>
        <p:nvPicPr>
          <p:cNvPr id="12" name="Picture 8" descr="A picture containing indoor, old, dirty&#10;&#10;Description automatically generated">
            <a:extLst>
              <a:ext uri="{FF2B5EF4-FFF2-40B4-BE49-F238E27FC236}">
                <a16:creationId xmlns:a16="http://schemas.microsoft.com/office/drawing/2014/main" id="{9EA8B3AE-C16B-41D0-96DB-A30E0E5C2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00" y="727851"/>
            <a:ext cx="4171303" cy="556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198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F601F-8D1F-8B43-9FE9-04D7DC0BE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555" y="280416"/>
            <a:ext cx="7907136" cy="1087819"/>
          </a:xfrm>
        </p:spPr>
        <p:txBody>
          <a:bodyPr anchor="ctr">
            <a:normAutofit fontScale="90000"/>
          </a:bodyPr>
          <a:lstStyle/>
          <a:p>
            <a:r>
              <a:rPr lang="en-US" sz="3200">
                <a:latin typeface="Palatino Linotype"/>
              </a:rPr>
              <a:t>Current Working Conditions of The NSB: Growing Pains &amp; Space Limitation Concerns</a:t>
            </a:r>
          </a:p>
        </p:txBody>
      </p:sp>
      <p:pic>
        <p:nvPicPr>
          <p:cNvPr id="1026" name="Picture 2" descr="College at Old Westbury">
            <a:extLst>
              <a:ext uri="{FF2B5EF4-FFF2-40B4-BE49-F238E27FC236}">
                <a16:creationId xmlns:a16="http://schemas.microsoft.com/office/drawing/2014/main" id="{B69E8A80-BEC4-DF41-8111-E927CBB7B2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12128" y="2266225"/>
            <a:ext cx="4342611" cy="2991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AEBF673-A364-2042-B153-FB051ED38C88}"/>
              </a:ext>
            </a:extLst>
          </p:cNvPr>
          <p:cNvSpPr txBox="1">
            <a:spLocks/>
          </p:cNvSpPr>
          <p:nvPr/>
        </p:nvSpPr>
        <p:spPr>
          <a:xfrm>
            <a:off x="369517" y="1693717"/>
            <a:ext cx="4342611" cy="49773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Garamond"/>
              </a:rPr>
              <a:t>NSB 40 years old</a:t>
            </a:r>
            <a:endParaRPr lang="en-US" dirty="0"/>
          </a:p>
          <a:p>
            <a:r>
              <a:rPr lang="en-US" dirty="0">
                <a:latin typeface="Garamond"/>
              </a:rPr>
              <a:t>Space not sufficient for: </a:t>
            </a:r>
          </a:p>
          <a:p>
            <a:pPr lvl="1"/>
            <a:r>
              <a:rPr lang="en-US" dirty="0">
                <a:latin typeface="Garamond"/>
              </a:rPr>
              <a:t>Biology, chemistry, biochemistry, bioinformatics and computational science, and public health majors </a:t>
            </a:r>
          </a:p>
          <a:p>
            <a:pPr lvl="1"/>
            <a:r>
              <a:rPr lang="en-US" dirty="0">
                <a:latin typeface="Garamond"/>
              </a:rPr>
              <a:t>Research: biology, chemistry, and biopsychology research </a:t>
            </a:r>
          </a:p>
          <a:p>
            <a:r>
              <a:rPr lang="en-US" b="1" i="1" dirty="0">
                <a:latin typeface="Garamond"/>
              </a:rPr>
              <a:t>Exceeded estimated growth by 3 years</a:t>
            </a:r>
            <a:r>
              <a:rPr lang="en-US" dirty="0">
                <a:latin typeface="Garamond"/>
              </a:rPr>
              <a:t> (i.e., current growth rate was projected to happen in 2024)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Garamond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850584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33BA-0E09-974B-B645-D74EB7948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99913"/>
            <a:ext cx="7886700" cy="1325563"/>
          </a:xfrm>
        </p:spPr>
        <p:txBody>
          <a:bodyPr>
            <a:normAutofit/>
          </a:bodyPr>
          <a:lstStyle/>
          <a:p>
            <a:r>
              <a:rPr lang="en-US" sz="3200">
                <a:latin typeface="Palatino Linotype"/>
              </a:rPr>
              <a:t>Current State of NSB: Concerns 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078FB4-DB3D-C24C-B988-E24C75DA7C50}"/>
              </a:ext>
            </a:extLst>
          </p:cNvPr>
          <p:cNvSpPr/>
          <p:nvPr/>
        </p:nvSpPr>
        <p:spPr>
          <a:xfrm>
            <a:off x="503017" y="6221849"/>
            <a:ext cx="79536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latin typeface="Garamond" panose="02020404030301010803" pitchFamily="18" charset="0"/>
              </a:rPr>
              <a:t>Note: minor issues not fixed due to ‘building will be renovated soon’</a:t>
            </a:r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FC23A592-4A2A-C64F-AADE-320C53022F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7191354"/>
              </p:ext>
            </p:extLst>
          </p:nvPr>
        </p:nvGraphicFramePr>
        <p:xfrm>
          <a:off x="740281" y="1623384"/>
          <a:ext cx="3751503" cy="3813138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3751503">
                  <a:extLst>
                    <a:ext uri="{9D8B030D-6E8A-4147-A177-3AD203B41FA5}">
                      <a16:colId xmlns:a16="http://schemas.microsoft.com/office/drawing/2014/main" val="817673105"/>
                    </a:ext>
                  </a:extLst>
                </a:gridCol>
              </a:tblGrid>
              <a:tr h="4018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</a:rPr>
                        <a:t>Poor ventilation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057328"/>
                  </a:ext>
                </a:extLst>
              </a:tr>
              <a:tr h="4018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</a:rPr>
                        <a:t>Poor temperature regulation</a:t>
                      </a:r>
                    </a:p>
                    <a:p>
                      <a:endParaRPr lang="en-US" sz="2000" b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640457"/>
                  </a:ext>
                </a:extLst>
              </a:tr>
              <a:tr h="4018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</a:rPr>
                        <a:t>Inadequate Laboratory Space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648465"/>
                  </a:ext>
                </a:extLst>
              </a:tr>
              <a:tr h="401843"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</a:rPr>
                        <a:t>Interruption to teaching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3282947"/>
                  </a:ext>
                </a:extLst>
              </a:tr>
              <a:tr h="4018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</a:rPr>
                        <a:t>Mold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472086"/>
                  </a:ext>
                </a:extLst>
              </a:tr>
              <a:tr h="4018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</a:rPr>
                        <a:t>NMR temporary HVAC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014524"/>
                  </a:ext>
                </a:extLst>
              </a:tr>
              <a:tr h="4018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7030A0"/>
                          </a:solidFill>
                          <a:latin typeface="Garamond" panose="02020404030301010803" pitchFamily="18" charset="0"/>
                        </a:rPr>
                        <a:t>Temp AC in vivarium in violation of IACUC regulations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229922"/>
                  </a:ext>
                </a:extLst>
              </a:tr>
              <a:tr h="401843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</a:rPr>
                        <a:t>Not enough equipment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932369"/>
                  </a:ext>
                </a:extLst>
              </a:tr>
            </a:tbl>
          </a:graphicData>
        </a:graphic>
      </p:graphicFrame>
      <p:pic>
        <p:nvPicPr>
          <p:cNvPr id="3" name="Picture 6" descr="A picture containing floor&#10;&#10;Description automatically generated">
            <a:extLst>
              <a:ext uri="{FF2B5EF4-FFF2-40B4-BE49-F238E27FC236}">
                <a16:creationId xmlns:a16="http://schemas.microsoft.com/office/drawing/2014/main" id="{525F16D3-D51F-4F1A-AD56-4AC35B16A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758" y="1887415"/>
            <a:ext cx="4258238" cy="3413697"/>
          </a:xfrm>
          <a:prstGeom prst="rect">
            <a:avLst/>
          </a:prstGeom>
        </p:spPr>
      </p:pic>
      <p:pic>
        <p:nvPicPr>
          <p:cNvPr id="9" name="Picture 9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AA1592AB-6EB7-4DBE-9ABA-ECF529C72A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5990" y="1162635"/>
            <a:ext cx="3692853" cy="4923804"/>
          </a:xfrm>
          <a:prstGeom prst="rect">
            <a:avLst/>
          </a:prstGeom>
        </p:spPr>
      </p:pic>
      <p:pic>
        <p:nvPicPr>
          <p:cNvPr id="12" name="Picture 11" descr="A picture containing floor, indoor, wall, furniture&#10;&#10;Description automatically generated">
            <a:extLst>
              <a:ext uri="{FF2B5EF4-FFF2-40B4-BE49-F238E27FC236}">
                <a16:creationId xmlns:a16="http://schemas.microsoft.com/office/drawing/2014/main" id="{56CFA860-C009-3846-93E7-FBA5ABEEBA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3810" y="1162636"/>
            <a:ext cx="3692854" cy="492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1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672DDB40-6E60-464D-9A6E-6BDE27AC9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4123912"/>
              </p:ext>
            </p:extLst>
          </p:nvPr>
        </p:nvGraphicFramePr>
        <p:xfrm>
          <a:off x="587595" y="1445978"/>
          <a:ext cx="7968812" cy="3572894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992203">
                  <a:extLst>
                    <a:ext uri="{9D8B030D-6E8A-4147-A177-3AD203B41FA5}">
                      <a16:colId xmlns:a16="http://schemas.microsoft.com/office/drawing/2014/main" val="3007751190"/>
                    </a:ext>
                  </a:extLst>
                </a:gridCol>
                <a:gridCol w="1603319">
                  <a:extLst>
                    <a:ext uri="{9D8B030D-6E8A-4147-A177-3AD203B41FA5}">
                      <a16:colId xmlns:a16="http://schemas.microsoft.com/office/drawing/2014/main" val="2181551025"/>
                    </a:ext>
                  </a:extLst>
                </a:gridCol>
                <a:gridCol w="2953407">
                  <a:extLst>
                    <a:ext uri="{9D8B030D-6E8A-4147-A177-3AD203B41FA5}">
                      <a16:colId xmlns:a16="http://schemas.microsoft.com/office/drawing/2014/main" val="3153812237"/>
                    </a:ext>
                  </a:extLst>
                </a:gridCol>
                <a:gridCol w="1419883">
                  <a:extLst>
                    <a:ext uri="{9D8B030D-6E8A-4147-A177-3AD203B41FA5}">
                      <a16:colId xmlns:a16="http://schemas.microsoft.com/office/drawing/2014/main" val="645975991"/>
                    </a:ext>
                  </a:extLst>
                </a:gridCol>
              </a:tblGrid>
              <a:tr h="882869">
                <a:tc>
                  <a:txBody>
                    <a:bodyPr/>
                    <a:lstStyle/>
                    <a:p>
                      <a:r>
                        <a:rPr lang="en-US" sz="2000">
                          <a:latin typeface="Garamond"/>
                        </a:rPr>
                        <a:t>Campus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Garamond"/>
                        </a:rPr>
                        <a:t>Fall 2020 Enrollment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Garamond"/>
                        </a:rPr>
                        <a:t>Student : Space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Garamond"/>
                        </a:rPr>
                        <a:t>% URM</a:t>
                      </a:r>
                    </a:p>
                    <a:p>
                      <a:pPr lvl="0">
                        <a:buNone/>
                      </a:pPr>
                      <a:r>
                        <a:rPr lang="en-US" sz="2000">
                          <a:latin typeface="Garamond"/>
                        </a:rPr>
                        <a:t>STEM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00233423"/>
                  </a:ext>
                </a:extLst>
              </a:tr>
              <a:tr h="509780">
                <a:tc>
                  <a:txBody>
                    <a:bodyPr/>
                    <a:lstStyle/>
                    <a:p>
                      <a:r>
                        <a:rPr lang="en-US" sz="2000" b="1">
                          <a:highlight>
                            <a:srgbClr val="FFFF00"/>
                          </a:highlight>
                          <a:latin typeface="Garamond"/>
                        </a:rPr>
                        <a:t>OW*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>
                          <a:highlight>
                            <a:srgbClr val="FFFF00"/>
                          </a:highlight>
                          <a:latin typeface="Garamond"/>
                        </a:rPr>
                        <a:t>↑ 622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highlight>
                            <a:srgbClr val="FFFF00"/>
                          </a:highlight>
                          <a:latin typeface="Garamond"/>
                        </a:rPr>
                        <a:t>102 </a:t>
                      </a:r>
                      <a:r>
                        <a:rPr lang="en-US" sz="2000" b="1" err="1">
                          <a:highlight>
                            <a:srgbClr val="FFFF00"/>
                          </a:highlight>
                          <a:latin typeface="Garamond"/>
                        </a:rPr>
                        <a:t>gsf</a:t>
                      </a:r>
                      <a:r>
                        <a:rPr lang="en-US" sz="2000" b="1" baseline="0">
                          <a:highlight>
                            <a:srgbClr val="FFFF00"/>
                          </a:highlight>
                          <a:latin typeface="Garamond"/>
                        </a:rPr>
                        <a:t> per student</a:t>
                      </a:r>
                    </a:p>
                    <a:p>
                      <a:r>
                        <a:rPr lang="en-US" sz="2000" b="1" baseline="0">
                          <a:highlight>
                            <a:srgbClr val="FFFF00"/>
                          </a:highlight>
                          <a:latin typeface="Garamond"/>
                        </a:rPr>
                        <a:t>(88 </a:t>
                      </a:r>
                      <a:r>
                        <a:rPr lang="en-US" sz="2000" b="1" baseline="0" err="1">
                          <a:highlight>
                            <a:srgbClr val="FFFF00"/>
                          </a:highlight>
                          <a:latin typeface="Garamond"/>
                        </a:rPr>
                        <a:t>gsf</a:t>
                      </a:r>
                      <a:r>
                        <a:rPr lang="en-US" sz="2000" b="1" baseline="0">
                          <a:highlight>
                            <a:srgbClr val="FFFF00"/>
                          </a:highlight>
                          <a:latin typeface="Garamond"/>
                        </a:rPr>
                        <a:t> in Fall 2021)</a:t>
                      </a:r>
                      <a:endParaRPr lang="en-US" sz="2000" b="1">
                        <a:highlight>
                          <a:srgbClr val="FFFF00"/>
                        </a:highlight>
                        <a:latin typeface="Garamond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>
                          <a:highlight>
                            <a:srgbClr val="FFFF00"/>
                          </a:highlight>
                          <a:latin typeface="Garamond"/>
                        </a:rPr>
                        <a:t>59%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94716267"/>
                  </a:ext>
                </a:extLst>
              </a:tr>
              <a:tr h="398835">
                <a:tc>
                  <a:txBody>
                    <a:bodyPr/>
                    <a:lstStyle/>
                    <a:p>
                      <a:r>
                        <a:rPr lang="en-US" sz="2000">
                          <a:latin typeface="Garamond"/>
                        </a:rPr>
                        <a:t>Buffalo State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Garamond"/>
                        </a:rPr>
                        <a:t>↓ 516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Garamond"/>
                        </a:rPr>
                        <a:t>434 ft</a:t>
                      </a:r>
                      <a:r>
                        <a:rPr lang="en-US" sz="2000" baseline="30000">
                          <a:latin typeface="Garamond"/>
                        </a:rPr>
                        <a:t>2</a:t>
                      </a:r>
                      <a:r>
                        <a:rPr lang="en-US" sz="2000" baseline="0">
                          <a:latin typeface="Garamond"/>
                        </a:rPr>
                        <a:t> per student</a:t>
                      </a:r>
                      <a:endParaRPr lang="en-US" sz="2000">
                        <a:latin typeface="Garamond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Garamond"/>
                        </a:rPr>
                        <a:t>57%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66213958"/>
                  </a:ext>
                </a:extLst>
              </a:tr>
              <a:tr h="398835"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Garamond"/>
                        </a:rPr>
                        <a:t>Farmingdale^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>
                          <a:latin typeface="Garamond"/>
                        </a:rPr>
                        <a:t>↓ 404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Garamond"/>
                        </a:rPr>
                        <a:t>297 ft</a:t>
                      </a:r>
                      <a:r>
                        <a:rPr lang="en-US" sz="2000" b="1" baseline="30000">
                          <a:latin typeface="Garamond"/>
                        </a:rPr>
                        <a:t>2</a:t>
                      </a:r>
                      <a:r>
                        <a:rPr lang="en-US" sz="2000" b="1" baseline="0">
                          <a:latin typeface="Garamond"/>
                        </a:rPr>
                        <a:t> per student</a:t>
                      </a:r>
                      <a:endParaRPr lang="en-US" sz="2000" b="1">
                        <a:latin typeface="Garamond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>
                          <a:latin typeface="Garamond"/>
                        </a:rPr>
                        <a:t>42%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726157824"/>
                  </a:ext>
                </a:extLst>
              </a:tr>
              <a:tr h="398835">
                <a:tc>
                  <a:txBody>
                    <a:bodyPr/>
                    <a:lstStyle/>
                    <a:p>
                      <a:r>
                        <a:rPr lang="en-US" sz="2000">
                          <a:latin typeface="Garamond"/>
                        </a:rPr>
                        <a:t>New Paltz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Garamond"/>
                        </a:rPr>
                        <a:t>↓ 339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Garamond"/>
                        </a:rPr>
                        <a:t>227 ft</a:t>
                      </a:r>
                      <a:r>
                        <a:rPr lang="en-US" sz="2000" baseline="30000">
                          <a:latin typeface="Garamond"/>
                        </a:rPr>
                        <a:t>2</a:t>
                      </a:r>
                      <a:r>
                        <a:rPr lang="en-US" sz="2000" baseline="0">
                          <a:latin typeface="Garamond"/>
                        </a:rPr>
                        <a:t> per student</a:t>
                      </a:r>
                      <a:endParaRPr lang="en-US" sz="2000" baseline="30000">
                        <a:latin typeface="Garamond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aseline="0">
                          <a:latin typeface="Garamond"/>
                        </a:rPr>
                        <a:t>29%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40229791"/>
                  </a:ext>
                </a:extLst>
              </a:tr>
              <a:tr h="388882">
                <a:tc>
                  <a:txBody>
                    <a:bodyPr/>
                    <a:lstStyle/>
                    <a:p>
                      <a:r>
                        <a:rPr lang="en-US" sz="2000">
                          <a:latin typeface="Garamond"/>
                        </a:rPr>
                        <a:t>Oneonta^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latin typeface="Garamond"/>
                        </a:rPr>
                        <a:t>↓ 628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Garamond"/>
                        </a:rPr>
                        <a:t>121 ft</a:t>
                      </a:r>
                      <a:r>
                        <a:rPr lang="en-US" sz="2000" baseline="30000">
                          <a:latin typeface="Garamond"/>
                        </a:rPr>
                        <a:t>2</a:t>
                      </a:r>
                      <a:r>
                        <a:rPr lang="en-US" sz="2000" baseline="0">
                          <a:latin typeface="Garamond"/>
                        </a:rPr>
                        <a:t> per student</a:t>
                      </a:r>
                      <a:endParaRPr lang="en-US" sz="2000">
                        <a:latin typeface="Garamond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Garamond"/>
                        </a:rPr>
                        <a:t>27%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34475103"/>
                  </a:ext>
                </a:extLst>
              </a:tr>
              <a:tr h="388882">
                <a:tc>
                  <a:txBody>
                    <a:bodyPr/>
                    <a:lstStyle/>
                    <a:p>
                      <a:r>
                        <a:rPr lang="en-US" sz="2000">
                          <a:latin typeface="Garamond"/>
                        </a:rPr>
                        <a:t>Fredonia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latin typeface="Garamond"/>
                        </a:rPr>
                        <a:t>↓ 309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latin typeface="Garamond"/>
                        </a:rPr>
                        <a:t>608 ft</a:t>
                      </a:r>
                      <a:r>
                        <a:rPr lang="en-US" sz="2000" baseline="30000">
                          <a:latin typeface="Garamond"/>
                        </a:rPr>
                        <a:t>2</a:t>
                      </a:r>
                      <a:r>
                        <a:rPr lang="en-US" sz="2000" baseline="0">
                          <a:latin typeface="Garamond"/>
                        </a:rPr>
                        <a:t> per student</a:t>
                      </a:r>
                      <a:endParaRPr lang="en-US" sz="2000">
                        <a:latin typeface="Garamond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Garamond"/>
                        </a:rPr>
                        <a:t>20%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2642271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ED4979CF-3D2A-4E44-8492-229653623592}"/>
              </a:ext>
            </a:extLst>
          </p:cNvPr>
          <p:cNvSpPr txBox="1">
            <a:spLocks/>
          </p:cNvSpPr>
          <p:nvPr/>
        </p:nvSpPr>
        <p:spPr>
          <a:xfrm>
            <a:off x="587593" y="513566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latin typeface="Palatino Linotype" panose="02040502050505030304" pitchFamily="18" charset="0"/>
              </a:rPr>
              <a:t>Current State of NSB Unsustainable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4597B4-F3C6-6F42-9BE6-0E26A5F87A62}"/>
              </a:ext>
            </a:extLst>
          </p:cNvPr>
          <p:cNvSpPr txBox="1"/>
          <p:nvPr/>
        </p:nvSpPr>
        <p:spPr>
          <a:xfrm>
            <a:off x="509058" y="5190788"/>
            <a:ext cx="8125879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/>
              <a:t>*</a:t>
            </a:r>
            <a:r>
              <a:rPr lang="en-US">
                <a:highlight>
                  <a:srgbClr val="FFFF00"/>
                </a:highlight>
              </a:rPr>
              <a:t>Post-renovation would be the same ratio without an addition</a:t>
            </a:r>
          </a:p>
          <a:p>
            <a:r>
              <a:rPr lang="en-US"/>
              <a:t>^Have separate Biology, Chemistry and other science buildings and/or Core Facilities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D2A69B-434D-F340-B8F1-710D0C46157C}"/>
              </a:ext>
            </a:extLst>
          </p:cNvPr>
          <p:cNvSpPr/>
          <p:nvPr/>
        </p:nvSpPr>
        <p:spPr>
          <a:xfrm>
            <a:off x="3117273" y="6160880"/>
            <a:ext cx="58604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/>
              <a:t>Calculated based on undergraduate Physical, Life Science and Technology enrollment + science building size: https://</a:t>
            </a:r>
            <a:r>
              <a:rPr lang="en-US" sz="1400" err="1"/>
              <a:t>www.suny.edu</a:t>
            </a:r>
            <a:r>
              <a:rPr lang="en-US" sz="1400"/>
              <a:t>/about/fast-facts/</a:t>
            </a:r>
          </a:p>
        </p:txBody>
      </p:sp>
    </p:spTree>
    <p:extLst>
      <p:ext uri="{BB962C8B-B14F-4D97-AF65-F5344CB8AC3E}">
        <p14:creationId xmlns:p14="http://schemas.microsoft.com/office/powerpoint/2010/main" val="86911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5818" y="0"/>
            <a:ext cx="7472363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0"/>
            <a:ext cx="7461504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E50B45-5F2E-5848-9C7C-8792115A5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046986"/>
            <a:ext cx="6858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kern="1200">
                <a:solidFill>
                  <a:schemeClr val="tx1"/>
                </a:solidFill>
                <a:latin typeface="Palatino Linotype" panose="02040502050505030304" pitchFamily="18" charset="0"/>
              </a:rPr>
              <a:t>Renovation Concerns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88920" y="5524786"/>
            <a:ext cx="356616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43388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>
            <a:extLst>
              <a:ext uri="{FF2B5EF4-FFF2-40B4-BE49-F238E27FC236}">
                <a16:creationId xmlns:a16="http://schemas.microsoft.com/office/drawing/2014/main" id="{1D0AADA5-D01F-8547-8693-14CEAAD2C848}"/>
              </a:ext>
            </a:extLst>
          </p:cNvPr>
          <p:cNvSpPr/>
          <p:nvPr/>
        </p:nvSpPr>
        <p:spPr>
          <a:xfrm>
            <a:off x="235527" y="3023755"/>
            <a:ext cx="8908473" cy="810491"/>
          </a:xfrm>
          <a:prstGeom prst="rightArrow">
            <a:avLst>
              <a:gd name="adj1" fmla="val 44521"/>
              <a:gd name="adj2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0524DBD-2A9C-484A-8627-5B61E4446FD3}"/>
              </a:ext>
            </a:extLst>
          </p:cNvPr>
          <p:cNvSpPr/>
          <p:nvPr/>
        </p:nvSpPr>
        <p:spPr>
          <a:xfrm>
            <a:off x="755074" y="3190009"/>
            <a:ext cx="401781" cy="4779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4E57DC3-C3BB-5142-BC02-D5BF0FB2262C}"/>
              </a:ext>
            </a:extLst>
          </p:cNvPr>
          <p:cNvSpPr/>
          <p:nvPr/>
        </p:nvSpPr>
        <p:spPr>
          <a:xfrm>
            <a:off x="1475511" y="3190009"/>
            <a:ext cx="401781" cy="4779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6BF4579-34DD-1143-BC1E-8B5B6A6EC898}"/>
              </a:ext>
            </a:extLst>
          </p:cNvPr>
          <p:cNvSpPr/>
          <p:nvPr/>
        </p:nvSpPr>
        <p:spPr>
          <a:xfrm>
            <a:off x="2195948" y="3190009"/>
            <a:ext cx="401781" cy="4779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FDF8B5A-ACD9-6A42-BFD9-BEE12BC41C33}"/>
              </a:ext>
            </a:extLst>
          </p:cNvPr>
          <p:cNvSpPr/>
          <p:nvPr/>
        </p:nvSpPr>
        <p:spPr>
          <a:xfrm>
            <a:off x="2916385" y="3190009"/>
            <a:ext cx="401781" cy="4779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5EAC7FD-AAD6-5A49-957A-86FFC1C21FB7}"/>
              </a:ext>
            </a:extLst>
          </p:cNvPr>
          <p:cNvSpPr/>
          <p:nvPr/>
        </p:nvSpPr>
        <p:spPr>
          <a:xfrm>
            <a:off x="3636822" y="3190009"/>
            <a:ext cx="401781" cy="4779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E3F0181-B285-6549-9CEC-D38D55CE94DC}"/>
              </a:ext>
            </a:extLst>
          </p:cNvPr>
          <p:cNvSpPr/>
          <p:nvPr/>
        </p:nvSpPr>
        <p:spPr>
          <a:xfrm>
            <a:off x="4357259" y="3190009"/>
            <a:ext cx="401781" cy="4779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60F1401-6D3F-634F-B76A-8355A0BB65AD}"/>
              </a:ext>
            </a:extLst>
          </p:cNvPr>
          <p:cNvSpPr/>
          <p:nvPr/>
        </p:nvSpPr>
        <p:spPr>
          <a:xfrm>
            <a:off x="5077696" y="3190009"/>
            <a:ext cx="401781" cy="4779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38D1511-BB62-1944-8648-2FFA5CEEA2FA}"/>
              </a:ext>
            </a:extLst>
          </p:cNvPr>
          <p:cNvSpPr/>
          <p:nvPr/>
        </p:nvSpPr>
        <p:spPr>
          <a:xfrm>
            <a:off x="5798133" y="3190009"/>
            <a:ext cx="401781" cy="4779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EC0CDB5-63B6-5A47-BBA8-5158DA89AA59}"/>
              </a:ext>
            </a:extLst>
          </p:cNvPr>
          <p:cNvSpPr/>
          <p:nvPr/>
        </p:nvSpPr>
        <p:spPr>
          <a:xfrm>
            <a:off x="6518570" y="3190009"/>
            <a:ext cx="401781" cy="4779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794B001-6D9E-D044-B143-29D526E24A85}"/>
              </a:ext>
            </a:extLst>
          </p:cNvPr>
          <p:cNvSpPr/>
          <p:nvPr/>
        </p:nvSpPr>
        <p:spPr>
          <a:xfrm>
            <a:off x="7239007" y="3190009"/>
            <a:ext cx="401781" cy="4779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E631B2B-9BEE-C54F-8916-9F4CC5FD0288}"/>
              </a:ext>
            </a:extLst>
          </p:cNvPr>
          <p:cNvSpPr/>
          <p:nvPr/>
        </p:nvSpPr>
        <p:spPr>
          <a:xfrm>
            <a:off x="7959444" y="3190009"/>
            <a:ext cx="401781" cy="4779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B296E4-458C-E642-857C-F6D5CA86ABB7}"/>
              </a:ext>
            </a:extLst>
          </p:cNvPr>
          <p:cNvSpPr txBox="1"/>
          <p:nvPr/>
        </p:nvSpPr>
        <p:spPr>
          <a:xfrm>
            <a:off x="137391" y="1360539"/>
            <a:ext cx="223893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>
                <a:latin typeface="Garamond" panose="02020404030301010803" pitchFamily="18" charset="0"/>
              </a:rPr>
              <a:t>NSB renovation on capital planning radar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08ED35B-5019-8746-99B8-C35819ABEEDD}"/>
              </a:ext>
            </a:extLst>
          </p:cNvPr>
          <p:cNvCxnSpPr>
            <a:cxnSpLocks/>
            <a:stCxn id="16" idx="2"/>
            <a:endCxn id="22" idx="0"/>
          </p:cNvCxnSpPr>
          <p:nvPr/>
        </p:nvCxnSpPr>
        <p:spPr>
          <a:xfrm flipH="1">
            <a:off x="1103713" y="2006870"/>
            <a:ext cx="153144" cy="5876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4B5128D-54CD-5A4C-9A3F-0F8761219863}"/>
              </a:ext>
            </a:extLst>
          </p:cNvPr>
          <p:cNvSpPr txBox="1"/>
          <p:nvPr/>
        </p:nvSpPr>
        <p:spPr>
          <a:xfrm>
            <a:off x="223097" y="4361441"/>
            <a:ext cx="152825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>
                <a:latin typeface="Garamond" panose="02020404030301010803" pitchFamily="18" charset="0"/>
              </a:rPr>
              <a:t>Space survey and projected growth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FFE6A4-47A2-F14A-95A8-ED4348F1C7D6}"/>
              </a:ext>
            </a:extLst>
          </p:cNvPr>
          <p:cNvSpPr txBox="1"/>
          <p:nvPr/>
        </p:nvSpPr>
        <p:spPr>
          <a:xfrm rot="18151003">
            <a:off x="610855" y="2509150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2010 - 2013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FA4512-E1D8-B348-BB0E-AE2F6EA66A46}"/>
              </a:ext>
            </a:extLst>
          </p:cNvPr>
          <p:cNvSpPr txBox="1"/>
          <p:nvPr/>
        </p:nvSpPr>
        <p:spPr>
          <a:xfrm rot="18151003">
            <a:off x="1161640" y="3712821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2014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5D5BDDF-7776-344A-ABD5-5ECF756DBD48}"/>
              </a:ext>
            </a:extLst>
          </p:cNvPr>
          <p:cNvCxnSpPr>
            <a:cxnSpLocks/>
            <a:stCxn id="25" idx="1"/>
            <a:endCxn id="20" idx="0"/>
          </p:cNvCxnSpPr>
          <p:nvPr/>
        </p:nvCxnSpPr>
        <p:spPr>
          <a:xfrm flipH="1">
            <a:off x="987227" y="4172695"/>
            <a:ext cx="325345" cy="18874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9BBBB9B3-8146-FB44-AF2D-D918E02456A8}"/>
              </a:ext>
            </a:extLst>
          </p:cNvPr>
          <p:cNvSpPr txBox="1"/>
          <p:nvPr/>
        </p:nvSpPr>
        <p:spPr>
          <a:xfrm rot="18151003">
            <a:off x="2200732" y="2775846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2015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B202817-FE4C-E141-BC4E-84DD7FE4FE45}"/>
              </a:ext>
            </a:extLst>
          </p:cNvPr>
          <p:cNvSpPr txBox="1"/>
          <p:nvPr/>
        </p:nvSpPr>
        <p:spPr>
          <a:xfrm rot="18151003">
            <a:off x="2627966" y="3746961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2016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B22CFF4-C4C9-A64D-A69C-A97FEF245E33}"/>
              </a:ext>
            </a:extLst>
          </p:cNvPr>
          <p:cNvSpPr txBox="1"/>
          <p:nvPr/>
        </p:nvSpPr>
        <p:spPr>
          <a:xfrm>
            <a:off x="1839776" y="4649694"/>
            <a:ext cx="2036968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>
                <a:latin typeface="Garamond" panose="02020404030301010803" pitchFamily="18" charset="0"/>
              </a:rPr>
              <a:t>Published survey and recs:</a:t>
            </a:r>
          </a:p>
          <a:p>
            <a:pPr marL="342900" indent="-342900">
              <a:buAutoNum type="arabicPeriod"/>
            </a:pPr>
            <a:r>
              <a:rPr lang="en-US">
                <a:latin typeface="Garamond" panose="02020404030301010803" pitchFamily="18" charset="0"/>
              </a:rPr>
              <a:t>Reno + addition</a:t>
            </a:r>
          </a:p>
          <a:p>
            <a:pPr marL="342900" indent="-342900">
              <a:buAutoNum type="arabicPeriod"/>
            </a:pPr>
            <a:r>
              <a:rPr lang="en-US">
                <a:latin typeface="Garamond" panose="02020404030301010803" pitchFamily="18" charset="0"/>
              </a:rPr>
              <a:t>Bring in CIS and IT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DDAAFC9-D300-F44B-9759-A5AA17A53B48}"/>
              </a:ext>
            </a:extLst>
          </p:cNvPr>
          <p:cNvCxnSpPr>
            <a:cxnSpLocks/>
            <a:stCxn id="32" idx="1"/>
            <a:endCxn id="33" idx="0"/>
          </p:cNvCxnSpPr>
          <p:nvPr/>
        </p:nvCxnSpPr>
        <p:spPr>
          <a:xfrm>
            <a:off x="2778898" y="4206835"/>
            <a:ext cx="79362" cy="4428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B25E874-147D-664F-B879-AD8F974189F1}"/>
              </a:ext>
            </a:extLst>
          </p:cNvPr>
          <p:cNvSpPr txBox="1"/>
          <p:nvPr/>
        </p:nvSpPr>
        <p:spPr>
          <a:xfrm rot="18151003">
            <a:off x="3687036" y="2731031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2017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FACBB73-8E6C-D14D-8381-F04B518B86C5}"/>
              </a:ext>
            </a:extLst>
          </p:cNvPr>
          <p:cNvSpPr txBox="1"/>
          <p:nvPr/>
        </p:nvSpPr>
        <p:spPr>
          <a:xfrm rot="18151003">
            <a:off x="4114206" y="376082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2018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B3E60A4-E9F8-B74D-8447-2DE6DF7D9F0F}"/>
              </a:ext>
            </a:extLst>
          </p:cNvPr>
          <p:cNvSpPr txBox="1"/>
          <p:nvPr/>
        </p:nvSpPr>
        <p:spPr>
          <a:xfrm rot="18151003">
            <a:off x="5078267" y="2750679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2019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13D8EBE-624F-A449-AAEF-2DB41986B526}"/>
              </a:ext>
            </a:extLst>
          </p:cNvPr>
          <p:cNvSpPr txBox="1"/>
          <p:nvPr/>
        </p:nvSpPr>
        <p:spPr>
          <a:xfrm rot="18151003">
            <a:off x="5537586" y="3777817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24E332E-457D-1249-9674-C11C609AFB6A}"/>
              </a:ext>
            </a:extLst>
          </p:cNvPr>
          <p:cNvSpPr txBox="1"/>
          <p:nvPr/>
        </p:nvSpPr>
        <p:spPr>
          <a:xfrm>
            <a:off x="4558149" y="1464349"/>
            <a:ext cx="276327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>
                <a:latin typeface="Garamond" panose="02020404030301010803" pitchFamily="18" charset="0"/>
              </a:rPr>
              <a:t>Discussion ends.</a:t>
            </a:r>
          </a:p>
          <a:p>
            <a:r>
              <a:rPr lang="en-US">
                <a:latin typeface="Garamond" panose="02020404030301010803" pitchFamily="18" charset="0"/>
              </a:rPr>
              <a:t>Architectural design begins (renovation ONLY)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FAA0CA1-3BA8-6945-8406-E097C16674CC}"/>
              </a:ext>
            </a:extLst>
          </p:cNvPr>
          <p:cNvCxnSpPr>
            <a:cxnSpLocks/>
            <a:stCxn id="40" idx="2"/>
            <a:endCxn id="12" idx="0"/>
          </p:cNvCxnSpPr>
          <p:nvPr/>
        </p:nvCxnSpPr>
        <p:spPr>
          <a:xfrm>
            <a:off x="5939788" y="2387679"/>
            <a:ext cx="59236" cy="8023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E95455D-3FAE-F540-BE0B-1A4C53339A16}"/>
              </a:ext>
            </a:extLst>
          </p:cNvPr>
          <p:cNvSpPr txBox="1"/>
          <p:nvPr/>
        </p:nvSpPr>
        <p:spPr>
          <a:xfrm rot="18151003">
            <a:off x="6526053" y="276517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2021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43ABD52-309C-464E-8076-0CF7C9EF9B1B}"/>
              </a:ext>
            </a:extLst>
          </p:cNvPr>
          <p:cNvSpPr txBox="1"/>
          <p:nvPr/>
        </p:nvSpPr>
        <p:spPr>
          <a:xfrm rot="18151003">
            <a:off x="6997976" y="3750127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2022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ED88237-D667-BC4A-AD9A-A5DDF29F4AFB}"/>
              </a:ext>
            </a:extLst>
          </p:cNvPr>
          <p:cNvSpPr txBox="1"/>
          <p:nvPr/>
        </p:nvSpPr>
        <p:spPr>
          <a:xfrm>
            <a:off x="7538944" y="1815491"/>
            <a:ext cx="147374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>
                <a:latin typeface="Garamond" panose="02020404030301010803" pitchFamily="18" charset="0"/>
              </a:rPr>
              <a:t>Renovation start ETA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43E161D-67B3-304C-AB7A-965D8D9E9AE8}"/>
              </a:ext>
            </a:extLst>
          </p:cNvPr>
          <p:cNvCxnSpPr>
            <a:cxnSpLocks/>
            <a:stCxn id="47" idx="2"/>
            <a:endCxn id="14" idx="0"/>
          </p:cNvCxnSpPr>
          <p:nvPr/>
        </p:nvCxnSpPr>
        <p:spPr>
          <a:xfrm flipH="1">
            <a:off x="7439898" y="2461822"/>
            <a:ext cx="835917" cy="7281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C94688F-9DD9-8C4C-B080-35BD37AD28EB}"/>
              </a:ext>
            </a:extLst>
          </p:cNvPr>
          <p:cNvCxnSpPr>
            <a:cxnSpLocks/>
            <a:stCxn id="37" idx="2"/>
            <a:endCxn id="46" idx="0"/>
          </p:cNvCxnSpPr>
          <p:nvPr/>
        </p:nvCxnSpPr>
        <p:spPr>
          <a:xfrm>
            <a:off x="4596295" y="4044752"/>
            <a:ext cx="316281" cy="6049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F2934D5-87E2-8042-9FB5-F6A4BFB2629C}"/>
              </a:ext>
            </a:extLst>
          </p:cNvPr>
          <p:cNvCxnSpPr>
            <a:cxnSpLocks/>
            <a:stCxn id="40" idx="2"/>
            <a:endCxn id="38" idx="3"/>
          </p:cNvCxnSpPr>
          <p:nvPr/>
        </p:nvCxnSpPr>
        <p:spPr>
          <a:xfrm flipH="1">
            <a:off x="5580078" y="2387679"/>
            <a:ext cx="359710" cy="2724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BC934B2-AFD8-CA4C-A6B0-5F7444366D0B}"/>
              </a:ext>
            </a:extLst>
          </p:cNvPr>
          <p:cNvSpPr txBox="1"/>
          <p:nvPr/>
        </p:nvSpPr>
        <p:spPr>
          <a:xfrm>
            <a:off x="3962671" y="4649694"/>
            <a:ext cx="189981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>
                <a:latin typeface="Garamond" panose="02020404030301010803" pitchFamily="18" charset="0"/>
              </a:rPr>
              <a:t>Concept planning:</a:t>
            </a:r>
          </a:p>
          <a:p>
            <a:pPr marL="342900" indent="-342900">
              <a:buAutoNum type="arabicPeriod"/>
            </a:pPr>
            <a:r>
              <a:rPr lang="en-US">
                <a:latin typeface="Garamond" panose="02020404030301010803" pitchFamily="18" charset="0"/>
              </a:rPr>
              <a:t>New building</a:t>
            </a:r>
          </a:p>
          <a:p>
            <a:pPr marL="342900" indent="-342900">
              <a:buAutoNum type="arabicPeriod"/>
            </a:pPr>
            <a:r>
              <a:rPr lang="en-US">
                <a:latin typeface="Garamond" panose="02020404030301010803" pitchFamily="18" charset="0"/>
              </a:rPr>
              <a:t>Renovation + addition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0D14044-7BDB-5B4B-9CC9-750F74FDCFF0}"/>
              </a:ext>
            </a:extLst>
          </p:cNvPr>
          <p:cNvSpPr txBox="1"/>
          <p:nvPr/>
        </p:nvSpPr>
        <p:spPr>
          <a:xfrm>
            <a:off x="6346265" y="4601083"/>
            <a:ext cx="167463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>
                <a:latin typeface="Garamond" panose="02020404030301010803" pitchFamily="18" charset="0"/>
              </a:rPr>
              <a:t>CHANGE IN PLANS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89150E3-B73B-BE42-A37B-E5F926745CD7}"/>
              </a:ext>
            </a:extLst>
          </p:cNvPr>
          <p:cNvCxnSpPr>
            <a:cxnSpLocks/>
            <a:stCxn id="13" idx="4"/>
            <a:endCxn id="49" idx="0"/>
          </p:cNvCxnSpPr>
          <p:nvPr/>
        </p:nvCxnSpPr>
        <p:spPr>
          <a:xfrm>
            <a:off x="6719461" y="3667991"/>
            <a:ext cx="464120" cy="9330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5ADC91-1956-44A7-94DF-6850A29444D4}"/>
              </a:ext>
            </a:extLst>
          </p:cNvPr>
          <p:cNvSpPr txBox="1"/>
          <p:nvPr/>
        </p:nvSpPr>
        <p:spPr>
          <a:xfrm>
            <a:off x="1956004" y="345028"/>
            <a:ext cx="504521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latin typeface="Palatino Linotype" panose="02040502050505030304" pitchFamily="18" charset="0"/>
                <a:cs typeface="Calibri"/>
              </a:rPr>
              <a:t>  Timeline of NSB Renovation </a:t>
            </a:r>
            <a:endParaRPr lang="en-US" sz="280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2580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9E1A5F-3EEE-924A-8FA3-1E49FACC5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909" y="479144"/>
            <a:ext cx="7466488" cy="1041257"/>
          </a:xfrm>
        </p:spPr>
        <p:txBody>
          <a:bodyPr>
            <a:normAutofit/>
          </a:bodyPr>
          <a:lstStyle/>
          <a:p>
            <a:r>
              <a:rPr lang="en-US" sz="3200">
                <a:latin typeface="Palatino Linotype"/>
              </a:rPr>
              <a:t>Concerns: Original Renovation Options</a:t>
            </a:r>
            <a:br>
              <a:rPr lang="en-US" sz="3200">
                <a:latin typeface="Palatino Linotype"/>
              </a:rPr>
            </a:br>
            <a:endParaRPr lang="en-US" sz="3200">
              <a:latin typeface="Palatino Linotype" panose="02040502050505030304" pitchFamily="18" charset="0"/>
            </a:endParaRP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0AA08957-BC9A-3448-944B-B28B7A54D3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54390"/>
              </p:ext>
            </p:extLst>
          </p:nvPr>
        </p:nvGraphicFramePr>
        <p:xfrm>
          <a:off x="865909" y="1284284"/>
          <a:ext cx="7412181" cy="4508216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2978727">
                  <a:extLst>
                    <a:ext uri="{9D8B030D-6E8A-4147-A177-3AD203B41FA5}">
                      <a16:colId xmlns:a16="http://schemas.microsoft.com/office/drawing/2014/main" val="3617730958"/>
                    </a:ext>
                  </a:extLst>
                </a:gridCol>
                <a:gridCol w="1962727">
                  <a:extLst>
                    <a:ext uri="{9D8B030D-6E8A-4147-A177-3AD203B41FA5}">
                      <a16:colId xmlns:a16="http://schemas.microsoft.com/office/drawing/2014/main" val="3363010880"/>
                    </a:ext>
                  </a:extLst>
                </a:gridCol>
                <a:gridCol w="2470727">
                  <a:extLst>
                    <a:ext uri="{9D8B030D-6E8A-4147-A177-3AD203B41FA5}">
                      <a16:colId xmlns:a16="http://schemas.microsoft.com/office/drawing/2014/main" val="3683050562"/>
                    </a:ext>
                  </a:extLst>
                </a:gridCol>
              </a:tblGrid>
              <a:tr h="350445"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Building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GSF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599261"/>
                  </a:ext>
                </a:extLst>
              </a:tr>
              <a:tr h="876112"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Addition</a:t>
                      </a:r>
                    </a:p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Renovation</a:t>
                      </a:r>
                    </a:p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TOTAL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115,200</a:t>
                      </a:r>
                    </a:p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63,300</a:t>
                      </a:r>
                    </a:p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178,500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$94,712,000</a:t>
                      </a:r>
                    </a:p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$34,547,000</a:t>
                      </a:r>
                    </a:p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$129,259,000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4645454"/>
                  </a:ext>
                </a:extLst>
              </a:tr>
              <a:tr h="876112"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Addition</a:t>
                      </a:r>
                    </a:p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Renovation</a:t>
                      </a:r>
                    </a:p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TOTAL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50,400</a:t>
                      </a:r>
                    </a:p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63,300</a:t>
                      </a:r>
                    </a:p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113,700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$41,437,000</a:t>
                      </a:r>
                    </a:p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$34,547,000</a:t>
                      </a:r>
                    </a:p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$75,984,000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2881795"/>
                  </a:ext>
                </a:extLst>
              </a:tr>
              <a:tr h="876112"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Addition</a:t>
                      </a:r>
                    </a:p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Renovation</a:t>
                      </a:r>
                    </a:p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TOTAL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C4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39,900</a:t>
                      </a:r>
                    </a:p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63,300</a:t>
                      </a:r>
                    </a:p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103,200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C4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$32,804,000</a:t>
                      </a:r>
                    </a:p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$34,547,000</a:t>
                      </a:r>
                    </a:p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$67,351,000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C4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3676555"/>
                  </a:ext>
                </a:extLst>
              </a:tr>
              <a:tr h="484856">
                <a:tc>
                  <a:txBody>
                    <a:bodyPr/>
                    <a:lstStyle/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*Renovation ONLY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63,300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>
                          <a:latin typeface="Garamond" panose="02020404030301010803" pitchFamily="18" charset="0"/>
                        </a:rPr>
                        <a:t>$36,627,000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27201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D2C2F95-4709-E94A-A487-4E03448A2BAD}"/>
              </a:ext>
            </a:extLst>
          </p:cNvPr>
          <p:cNvSpPr txBox="1"/>
          <p:nvPr/>
        </p:nvSpPr>
        <p:spPr>
          <a:xfrm>
            <a:off x="865909" y="5917191"/>
            <a:ext cx="5087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*Trailers for labs and research (~17 mil)</a:t>
            </a:r>
          </a:p>
        </p:txBody>
      </p:sp>
    </p:spTree>
    <p:extLst>
      <p:ext uri="{BB962C8B-B14F-4D97-AF65-F5344CB8AC3E}">
        <p14:creationId xmlns:p14="http://schemas.microsoft.com/office/powerpoint/2010/main" val="280093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807A6-3188-044A-9EC4-E238FE8A6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55" y="620392"/>
            <a:ext cx="2856201" cy="5504688"/>
          </a:xfrm>
        </p:spPr>
        <p:txBody>
          <a:bodyPr>
            <a:normAutofit/>
          </a:bodyPr>
          <a:lstStyle/>
          <a:p>
            <a:r>
              <a:rPr lang="en-US">
                <a:latin typeface="Palatino Linotype" panose="02040502050505030304" pitchFamily="18" charset="0"/>
              </a:rPr>
              <a:t>Overview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27EB557-CBC3-4304-9B6F-B10ADF7CF3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6563804"/>
              </p:ext>
            </p:extLst>
          </p:nvPr>
        </p:nvGraphicFramePr>
        <p:xfrm>
          <a:off x="3459893" y="457199"/>
          <a:ext cx="5057744" cy="59559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80126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UNY Old Westbury, Campus Center - Kokolakis Contracting">
            <a:extLst>
              <a:ext uri="{FF2B5EF4-FFF2-40B4-BE49-F238E27FC236}">
                <a16:creationId xmlns:a16="http://schemas.microsoft.com/office/drawing/2014/main" id="{868E32EC-AC56-3447-9E6D-AF0C83BDD5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18485" b="1"/>
          <a:stretch/>
        </p:blipFill>
        <p:spPr bwMode="auto">
          <a:xfrm>
            <a:off x="20" y="1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321176"/>
            <a:ext cx="5398329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9E1A5F-3EEE-924A-8FA3-1E49FACC5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37" y="493008"/>
            <a:ext cx="4964858" cy="1344975"/>
          </a:xfrm>
        </p:spPr>
        <p:txBody>
          <a:bodyPr>
            <a:normAutofit/>
          </a:bodyPr>
          <a:lstStyle/>
          <a:p>
            <a:r>
              <a:rPr lang="en-US" sz="3500">
                <a:latin typeface="Palatino Linotype"/>
              </a:rPr>
              <a:t>Concerns: Revised Renovation Plan</a:t>
            </a:r>
            <a:endParaRPr lang="en-US" sz="3500">
              <a:latin typeface="Palatino Linotype" panose="0204050205050503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03FC8D-3EB2-BB48-A8BE-A0D9086D2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37" y="1837983"/>
            <a:ext cx="4965379" cy="4215976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000">
                <a:latin typeface="Garamond"/>
              </a:rPr>
              <a:t>Only Phase 1 guaranteed (survey taken back in 2014).</a:t>
            </a:r>
          </a:p>
          <a:p>
            <a:r>
              <a:rPr lang="en-US" sz="2000" b="1">
                <a:latin typeface="Garamond"/>
              </a:rPr>
              <a:t>Reduced Teaching Laboratory Space after Phase 1 only</a:t>
            </a:r>
            <a:endParaRPr lang="en-US" sz="2000">
              <a:latin typeface="Garamond"/>
            </a:endParaRPr>
          </a:p>
          <a:p>
            <a:r>
              <a:rPr lang="en-US" sz="2000" b="1" u="sng">
                <a:latin typeface="Garamond"/>
              </a:rPr>
              <a:t>Indeterminate start of Phase 2</a:t>
            </a:r>
          </a:p>
          <a:p>
            <a:r>
              <a:rPr lang="en-US" sz="2000">
                <a:latin typeface="Garamond"/>
              </a:rPr>
              <a:t>Alternate location for Teaching Labs during Phase 1 uses </a:t>
            </a:r>
            <a:r>
              <a:rPr lang="en-US" sz="2000" u="sng">
                <a:latin typeface="Garamond"/>
              </a:rPr>
              <a:t>capital budget and college funds </a:t>
            </a:r>
            <a:r>
              <a:rPr lang="en-US" sz="2000">
                <a:latin typeface="Garamond"/>
              </a:rPr>
              <a:t>for:</a:t>
            </a:r>
          </a:p>
          <a:p>
            <a:pPr lvl="1"/>
            <a:r>
              <a:rPr lang="en-US" sz="2000" b="1">
                <a:latin typeface="Garamond"/>
              </a:rPr>
              <a:t>Renovate E-wing (space reserved for IT)</a:t>
            </a:r>
          </a:p>
          <a:p>
            <a:pPr lvl="1"/>
            <a:r>
              <a:rPr lang="en-US" sz="2000" b="1">
                <a:latin typeface="Garamond"/>
              </a:rPr>
              <a:t>Trailers ~4+ years without consideration for phase 2</a:t>
            </a:r>
          </a:p>
          <a:p>
            <a:pPr lvl="1"/>
            <a:r>
              <a:rPr lang="en-US" sz="2000" b="1">
                <a:latin typeface="Garamond"/>
              </a:rPr>
              <a:t>Designer for exterior of building. </a:t>
            </a:r>
            <a:endParaRPr lang="en-US" sz="200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275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1F433-C30F-FD40-8A8F-F0A2BFC00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76" y="198303"/>
            <a:ext cx="8290279" cy="1325563"/>
          </a:xfrm>
        </p:spPr>
        <p:txBody>
          <a:bodyPr>
            <a:normAutofit/>
          </a:bodyPr>
          <a:lstStyle/>
          <a:p>
            <a:r>
              <a:rPr lang="en-US" sz="3200">
                <a:latin typeface="Garamond" panose="02020404030301010803" pitchFamily="18" charset="0"/>
              </a:rPr>
              <a:t>$17,000,000: Cost of Trailers for Temporary Lab</a:t>
            </a:r>
          </a:p>
        </p:txBody>
      </p:sp>
      <p:pic>
        <p:nvPicPr>
          <p:cNvPr id="7" name="Content Placeholder 6" descr="A picture containing outdoor, sky, road, grass&#10;&#10;Description automatically generated">
            <a:extLst>
              <a:ext uri="{FF2B5EF4-FFF2-40B4-BE49-F238E27FC236}">
                <a16:creationId xmlns:a16="http://schemas.microsoft.com/office/drawing/2014/main" id="{62E3E9CD-672D-0B40-84B3-A0F84F9790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61" y="1523866"/>
            <a:ext cx="7009077" cy="4681153"/>
          </a:xfrm>
        </p:spPr>
      </p:pic>
    </p:spTree>
    <p:extLst>
      <p:ext uri="{BB962C8B-B14F-4D97-AF65-F5344CB8AC3E}">
        <p14:creationId xmlns:p14="http://schemas.microsoft.com/office/powerpoint/2010/main" val="2875976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E3964-024E-47F2-A104-72CDA0BA9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3091"/>
            <a:ext cx="7886700" cy="55900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>
                <a:latin typeface="Palatino Linotype" panose="02040502050505030304" pitchFamily="18" charset="0"/>
                <a:cs typeface="Calibri Light"/>
              </a:rPr>
              <a:t>Concerns: Impact on Students</a:t>
            </a:r>
            <a:endParaRPr lang="en-US" sz="3600">
              <a:latin typeface="Palatino Linotype" panose="02040502050505030304" pitchFamily="18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35DD525-C7BA-4893-9267-F005A194A3F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65534" y="218635"/>
          <a:ext cx="8616782" cy="6125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71C5F78B-C481-C449-A89A-9E8AF2F6D5A2}"/>
              </a:ext>
            </a:extLst>
          </p:cNvPr>
          <p:cNvGrpSpPr/>
          <p:nvPr/>
        </p:nvGrpSpPr>
        <p:grpSpPr>
          <a:xfrm>
            <a:off x="628650" y="2967700"/>
            <a:ext cx="7886700" cy="829246"/>
            <a:chOff x="2630183" y="4560618"/>
            <a:chExt cx="2626332" cy="75313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F4096C5-6BBB-0A40-B4F7-50182717E328}"/>
                </a:ext>
              </a:extLst>
            </p:cNvPr>
            <p:cNvSpPr/>
            <p:nvPr/>
          </p:nvSpPr>
          <p:spPr>
            <a:xfrm>
              <a:off x="2630183" y="4560618"/>
              <a:ext cx="2626332" cy="753138"/>
            </a:xfrm>
            <a:prstGeom prst="rect">
              <a:avLst/>
            </a:prstGeom>
          </p:spPr>
          <p:style>
            <a:lnRef idx="2">
              <a:schemeClr val="accent3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F4C94B6-C071-574E-AF8D-A1A561FA28B4}"/>
                </a:ext>
              </a:extLst>
            </p:cNvPr>
            <p:cNvSpPr txBox="1"/>
            <p:nvPr/>
          </p:nvSpPr>
          <p:spPr>
            <a:xfrm>
              <a:off x="2630183" y="4560618"/>
              <a:ext cx="2626332" cy="7531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22860" rIns="128016" bIns="22860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b="1" kern="1200" dirty="0">
                  <a:latin typeface="Garamond"/>
                </a:rPr>
                <a:t>Reverse enrollment growth in sciences at OW</a:t>
              </a:r>
              <a:r>
                <a:rPr lang="en-US" sz="3200" b="1" dirty="0">
                  <a:latin typeface="Garamond"/>
                </a:rPr>
                <a:t>   </a:t>
              </a:r>
              <a:endParaRPr lang="en-US" sz="3200" b="1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9633C0C8-CC5D-4EB1-9732-836B02A9603B}"/>
              </a:ext>
            </a:extLst>
          </p:cNvPr>
          <p:cNvSpPr txBox="1"/>
          <p:nvPr/>
        </p:nvSpPr>
        <p:spPr>
          <a:xfrm>
            <a:off x="3200400" y="347567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795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D8ABB-1055-48DB-AC4A-C7FD82076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Palatino Linotype"/>
              </a:rPr>
              <a:t>Concerns: Impact on Students</a:t>
            </a:r>
            <a:endParaRPr lang="en-US" sz="2400">
              <a:latin typeface="Palatino Linotyp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1B7EB-363F-490A-B37E-63C9C5D28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34" y="1691155"/>
            <a:ext cx="7762315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latin typeface="Garamond"/>
                <a:cs typeface="Calibri"/>
              </a:rPr>
              <a:t>Other Majors Impacted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>
                <a:latin typeface="Garamond"/>
                <a:cs typeface="Calibri"/>
              </a:rPr>
              <a:t>School of Education:</a:t>
            </a:r>
          </a:p>
          <a:p>
            <a:pPr lvl="1"/>
            <a:r>
              <a:rPr lang="en-US" dirty="0">
                <a:latin typeface="Garamond"/>
                <a:ea typeface="+mn-lt"/>
                <a:cs typeface="+mn-lt"/>
              </a:rPr>
              <a:t>Biology 7-12</a:t>
            </a:r>
            <a:endParaRPr lang="en-US" dirty="0">
              <a:latin typeface="Garamond"/>
              <a:cs typeface="Calibri" panose="020F0502020204030204"/>
            </a:endParaRPr>
          </a:p>
          <a:p>
            <a:pPr lvl="1"/>
            <a:r>
              <a:rPr lang="en-US" dirty="0">
                <a:latin typeface="Garamond"/>
                <a:ea typeface="+mn-lt"/>
                <a:cs typeface="+mn-lt"/>
              </a:rPr>
              <a:t>Adolescence Education: Biology</a:t>
            </a:r>
            <a:endParaRPr lang="en-US" dirty="0">
              <a:latin typeface="Garamond"/>
              <a:cs typeface="Calibri" panose="020F0502020204030204"/>
            </a:endParaRPr>
          </a:p>
          <a:p>
            <a:pPr lvl="1"/>
            <a:r>
              <a:rPr lang="en-US" dirty="0">
                <a:latin typeface="Garamond"/>
                <a:ea typeface="+mn-lt"/>
                <a:cs typeface="+mn-lt"/>
              </a:rPr>
              <a:t>Chemistry 7-12</a:t>
            </a:r>
            <a:endParaRPr lang="en-US" dirty="0">
              <a:latin typeface="Garamond"/>
              <a:cs typeface="Calibri" panose="020F0502020204030204"/>
            </a:endParaRPr>
          </a:p>
          <a:p>
            <a:pPr lvl="1"/>
            <a:r>
              <a:rPr lang="en-US" dirty="0">
                <a:latin typeface="Garamond"/>
                <a:ea typeface="+mn-lt"/>
                <a:cs typeface="+mn-lt"/>
              </a:rPr>
              <a:t>Adolescence Education: Chemistry</a:t>
            </a:r>
            <a:endParaRPr lang="en-US" dirty="0">
              <a:latin typeface="Garamond"/>
              <a:cs typeface="Calibri" panose="020F0502020204030204"/>
            </a:endParaRPr>
          </a:p>
          <a:p>
            <a:pPr lvl="1"/>
            <a:r>
              <a:rPr lang="en-US" dirty="0">
                <a:latin typeface="Garamond"/>
                <a:ea typeface="+mn-lt"/>
                <a:cs typeface="+mn-lt"/>
              </a:rPr>
              <a:t>Middle Childhood Education: Biology</a:t>
            </a:r>
            <a:endParaRPr lang="en-US" dirty="0">
              <a:latin typeface="Garamond"/>
              <a:cs typeface="Calibri" panose="020F0502020204030204"/>
            </a:endParaRPr>
          </a:p>
          <a:p>
            <a:pPr lvl="1"/>
            <a:r>
              <a:rPr lang="en-US" dirty="0">
                <a:latin typeface="Garamond"/>
                <a:ea typeface="+mn-lt"/>
                <a:cs typeface="+mn-lt"/>
              </a:rPr>
              <a:t>Early Childhood Education: Biology</a:t>
            </a:r>
          </a:p>
          <a:p>
            <a:pPr marL="0" indent="0">
              <a:buNone/>
            </a:pPr>
            <a:endParaRPr lang="en-US" b="1" dirty="0">
              <a:latin typeface="Garamond"/>
              <a:cs typeface="Calibri"/>
            </a:endParaRPr>
          </a:p>
          <a:p>
            <a:pPr marL="0" indent="0">
              <a:buNone/>
            </a:pPr>
            <a:r>
              <a:rPr lang="en-US" b="1" dirty="0">
                <a:latin typeface="Garamond"/>
                <a:cs typeface="Calibri"/>
              </a:rPr>
              <a:t>2. College-wide (SAS, SBS, SOE):</a:t>
            </a:r>
          </a:p>
          <a:p>
            <a:pPr lvl="1"/>
            <a:r>
              <a:rPr lang="en-US" dirty="0">
                <a:latin typeface="Garamond"/>
                <a:cs typeface="Calibri"/>
              </a:rPr>
              <a:t>GE requirement: 1 course in the natural sciences</a:t>
            </a:r>
          </a:p>
        </p:txBody>
      </p:sp>
    </p:spTree>
    <p:extLst>
      <p:ext uri="{BB962C8B-B14F-4D97-AF65-F5344CB8AC3E}">
        <p14:creationId xmlns:p14="http://schemas.microsoft.com/office/powerpoint/2010/main" val="15982925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9E1A5F-3EEE-924A-8FA3-1E49FACC5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57189"/>
            <a:ext cx="2530602" cy="5567891"/>
          </a:xfrm>
        </p:spPr>
        <p:txBody>
          <a:bodyPr>
            <a:normAutofit/>
          </a:bodyPr>
          <a:lstStyle/>
          <a:p>
            <a:r>
              <a:rPr lang="en-US" sz="3800">
                <a:latin typeface="Palatino Linotype"/>
              </a:rPr>
              <a:t>Concerns: Impact on Faculty</a:t>
            </a:r>
            <a:endParaRPr lang="en-US" sz="3800">
              <a:latin typeface="Palatino Linotype" panose="02040502050505030304" pitchFamily="18" charset="0"/>
            </a:endParaRPr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D2D4DB6D-B557-4EA6-98B5-1792E4AA98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0095394"/>
              </p:ext>
            </p:extLst>
          </p:nvPr>
        </p:nvGraphicFramePr>
        <p:xfrm>
          <a:off x="3424903" y="557189"/>
          <a:ext cx="5301049" cy="60424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3288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752B1-56A3-4A16-9861-46673B9A4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39" y="385454"/>
            <a:ext cx="3807182" cy="617169"/>
          </a:xfrm>
        </p:spPr>
        <p:txBody>
          <a:bodyPr>
            <a:normAutofit fontScale="90000"/>
          </a:bodyPr>
          <a:lstStyle/>
          <a:p>
            <a:r>
              <a:rPr lang="en-US" sz="4000">
                <a:latin typeface="Palatino Linotype"/>
                <a:cs typeface="Calibri Light"/>
              </a:rPr>
              <a:t>APPEAL</a:t>
            </a:r>
            <a:endParaRPr lang="en-US" sz="4000">
              <a:latin typeface="Palatino Linotype" panose="020405020505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EE0B4-4ADB-408A-89D5-C6746CCFA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39" y="1090135"/>
            <a:ext cx="8032340" cy="15304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b="1">
                <a:latin typeface="Garamond" panose="02020404030301010803" pitchFamily="18" charset="0"/>
                <a:cs typeface="Calibri"/>
              </a:rPr>
              <a:t>Prioritize renovation of NSB </a:t>
            </a:r>
          </a:p>
          <a:p>
            <a:pPr lvl="1"/>
            <a:r>
              <a:rPr lang="en-US" sz="2000">
                <a:latin typeface="Garamond" panose="02020404030301010803" pitchFamily="18" charset="0"/>
                <a:cs typeface="Arial"/>
              </a:rPr>
              <a:t>Continue to increase URM representation in STEM​</a:t>
            </a:r>
          </a:p>
          <a:p>
            <a:pPr lvl="1"/>
            <a:r>
              <a:rPr lang="en-US" sz="2000">
                <a:latin typeface="Garamond" panose="02020404030301010803" pitchFamily="18" charset="0"/>
                <a:cs typeface="Arial"/>
              </a:rPr>
              <a:t>Continue to drive enrollment ​</a:t>
            </a:r>
          </a:p>
          <a:p>
            <a:pPr lvl="1"/>
            <a:r>
              <a:rPr lang="en-US" sz="2000">
                <a:latin typeface="Garamond"/>
                <a:cs typeface="Arial"/>
              </a:rPr>
              <a:t>Expand revenue stream through external grants and endowments.​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400">
              <a:latin typeface="Garamond" panose="02020404030301010803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7DCA63C-B0C0-5B47-ACFB-31AA916F4DEF}"/>
              </a:ext>
            </a:extLst>
          </p:cNvPr>
          <p:cNvSpPr txBox="1">
            <a:spLocks/>
          </p:cNvSpPr>
          <p:nvPr/>
        </p:nvSpPr>
        <p:spPr>
          <a:xfrm>
            <a:off x="481039" y="2554193"/>
            <a:ext cx="8032340" cy="14457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 startAt="2"/>
            </a:pPr>
            <a:r>
              <a:rPr lang="en-US" sz="2400" b="1">
                <a:latin typeface="Garamond" panose="02020404030301010803" pitchFamily="18" charset="0"/>
                <a:cs typeface="Calibri"/>
              </a:rPr>
              <a:t>Add a building extension to expand lab space</a:t>
            </a:r>
          </a:p>
          <a:p>
            <a:pPr lvl="1"/>
            <a:r>
              <a:rPr lang="en-US" sz="2000">
                <a:latin typeface="Garamond" panose="02020404030301010803" pitchFamily="18" charset="0"/>
                <a:cs typeface="Arial"/>
              </a:rPr>
              <a:t>Surge space for Renovation instead of temporary spaces during renovation.​</a:t>
            </a:r>
          </a:p>
          <a:p>
            <a:pPr lvl="1"/>
            <a:r>
              <a:rPr lang="en-US" sz="2000">
                <a:latin typeface="Garamond" panose="02020404030301010803" pitchFamily="18" charset="0"/>
                <a:cs typeface="Arial"/>
              </a:rPr>
              <a:t>Accommodate enrollment growth​</a:t>
            </a:r>
          </a:p>
          <a:p>
            <a:pPr lvl="1"/>
            <a:r>
              <a:rPr lang="en-US" sz="2000">
                <a:latin typeface="Garamond" panose="02020404030301010803" pitchFamily="18" charset="0"/>
                <a:cs typeface="Arial"/>
              </a:rPr>
              <a:t>Accommodate CURE and applied learning across science curriculum.​</a:t>
            </a:r>
            <a:endParaRPr lang="en-US" b="1">
              <a:latin typeface="Garamond" panose="02020404030301010803" pitchFamily="18" charset="0"/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465655-EFC3-1F4F-B92C-FAC2757B8543}"/>
              </a:ext>
            </a:extLst>
          </p:cNvPr>
          <p:cNvSpPr txBox="1">
            <a:spLocks/>
          </p:cNvSpPr>
          <p:nvPr/>
        </p:nvSpPr>
        <p:spPr>
          <a:xfrm>
            <a:off x="481039" y="4305923"/>
            <a:ext cx="8032340" cy="13409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 startAt="3"/>
            </a:pPr>
            <a:r>
              <a:rPr lang="en-US" sz="2400" b="1" dirty="0">
                <a:latin typeface="Garamond" panose="02020404030301010803" pitchFamily="18" charset="0"/>
                <a:cs typeface="Calibri"/>
              </a:rPr>
              <a:t>Single phase</a:t>
            </a:r>
            <a:r>
              <a:rPr lang="en-US" sz="2400" dirty="0">
                <a:latin typeface="Garamond" panose="02020404030301010803" pitchFamily="18" charset="0"/>
                <a:cs typeface="Calibri"/>
              </a:rPr>
              <a:t> </a:t>
            </a:r>
            <a:r>
              <a:rPr lang="en-US" sz="2400" b="1" dirty="0">
                <a:latin typeface="Garamond" panose="02020404030301010803" pitchFamily="18" charset="0"/>
                <a:cs typeface="Calibri"/>
              </a:rPr>
              <a:t>renovation</a:t>
            </a:r>
            <a:r>
              <a:rPr lang="en-US" sz="2400" dirty="0">
                <a:latin typeface="Garamond" panose="02020404030301010803" pitchFamily="18" charset="0"/>
                <a:cs typeface="Calibri"/>
              </a:rPr>
              <a:t> </a:t>
            </a:r>
            <a:r>
              <a:rPr lang="en-US" sz="2400" b="1" dirty="0">
                <a:latin typeface="Garamond" panose="02020404030301010803" pitchFamily="18" charset="0"/>
                <a:cs typeface="Calibri"/>
              </a:rPr>
              <a:t>for NSB</a:t>
            </a:r>
          </a:p>
          <a:p>
            <a:pPr lvl="1"/>
            <a:r>
              <a:rPr lang="en-US" sz="2000" dirty="0">
                <a:latin typeface="Garamond"/>
                <a:cs typeface="Arial"/>
              </a:rPr>
              <a:t>Expedited construction time: least disruptive​</a:t>
            </a:r>
          </a:p>
          <a:p>
            <a:pPr lvl="1"/>
            <a:r>
              <a:rPr lang="en-US" sz="2000" dirty="0">
                <a:latin typeface="Garamond"/>
                <a:cs typeface="Arial"/>
              </a:rPr>
              <a:t>Standardization of materials for the whole building.</a:t>
            </a:r>
          </a:p>
          <a:p>
            <a:pPr lvl="1"/>
            <a:r>
              <a:rPr lang="en-US" sz="2000" dirty="0">
                <a:latin typeface="Garamond"/>
                <a:cs typeface="Arial"/>
              </a:rPr>
              <a:t>Funding for new equipment in the new and renovated building</a:t>
            </a:r>
            <a:endParaRPr lang="en-US" sz="2000" dirty="0">
              <a:latin typeface="Garamond" panose="02020404030301010803" pitchFamily="18" charset="0"/>
              <a:cs typeface="Arial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0503F54-2855-CE45-BF34-73C20C2300A8}"/>
              </a:ext>
            </a:extLst>
          </p:cNvPr>
          <p:cNvSpPr txBox="1">
            <a:spLocks/>
          </p:cNvSpPr>
          <p:nvPr/>
        </p:nvSpPr>
        <p:spPr>
          <a:xfrm>
            <a:off x="481039" y="5611057"/>
            <a:ext cx="8032340" cy="83496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 startAt="4"/>
            </a:pPr>
            <a:r>
              <a:rPr lang="en-US" sz="2000" b="1" dirty="0">
                <a:latin typeface="Garamond"/>
                <a:cs typeface="Calibri"/>
              </a:rPr>
              <a:t>No trailers : Capital can be used for permanent improvement</a:t>
            </a:r>
            <a:endParaRPr lang="en-US" sz="2000" b="1" dirty="0">
              <a:latin typeface="Garamond" panose="02020404030301010803" pitchFamily="18" charset="0"/>
              <a:cs typeface="Calibri"/>
            </a:endParaRPr>
          </a:p>
          <a:p>
            <a:pPr marL="457200" indent="-457200">
              <a:buFont typeface="+mj-lt"/>
              <a:buAutoNum type="arabicPeriod" startAt="4"/>
            </a:pPr>
            <a:r>
              <a:rPr lang="en-US" sz="2000" dirty="0">
                <a:latin typeface="Garamond"/>
                <a:cs typeface="Calibri"/>
              </a:rPr>
              <a:t>Reassign available office space and lecture halls in NAB and CC during Renovation. 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Garamond" panose="02020404030301010803" pitchFamily="18" charset="0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32EF7B7-822A-EC4C-8607-2362784DB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051" y="117819"/>
            <a:ext cx="2545273" cy="167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44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752B1-56A3-4A16-9861-46673B9A4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39" y="396377"/>
            <a:ext cx="4090961" cy="774116"/>
          </a:xfrm>
        </p:spPr>
        <p:txBody>
          <a:bodyPr>
            <a:normAutofit/>
          </a:bodyPr>
          <a:lstStyle/>
          <a:p>
            <a:r>
              <a:rPr lang="en-US" sz="4000">
                <a:latin typeface="Palatino Linotype"/>
                <a:cs typeface="Calibri Light"/>
              </a:rPr>
              <a:t>APPEAL</a:t>
            </a:r>
            <a:endParaRPr lang="en-US" sz="4000">
              <a:latin typeface="Palatino Linotype" panose="020405020505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EE0B4-4ADB-408A-89D5-C6746CCFA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39" y="1388785"/>
            <a:ext cx="4923847" cy="50728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US" sz="2400" b="1" dirty="0">
                <a:latin typeface="Garamond"/>
                <a:cs typeface="Calibri"/>
              </a:rPr>
              <a:t>Support OW mission to serve URM.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sz="2400" dirty="0">
                <a:latin typeface="Garamond"/>
                <a:cs typeface="Calibri"/>
              </a:rPr>
              <a:t>Appeal to SUNY to augment support for SUNY OW.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Garamond"/>
                <a:cs typeface="Calibri"/>
              </a:rPr>
              <a:t>Appeal to Governor to augment support for SUNY OW CAPITAL PROJECTS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Garamond"/>
                <a:cs typeface="Calibri"/>
              </a:rPr>
              <a:t>Raise funds from OW Foundation: </a:t>
            </a:r>
            <a:r>
              <a:rPr lang="en-US" sz="2400" dirty="0">
                <a:latin typeface="Garamond"/>
                <a:ea typeface="+mn-lt"/>
                <a:cs typeface="+mn-lt"/>
              </a:rPr>
              <a:t>a serious and actionable fund-raising plan to increase the college's endowment and enlist partners for the renovation project.     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>
              <a:latin typeface="Garamond" panose="02020404030301010803" pitchFamily="18" charset="0"/>
              <a:cs typeface="Calibri"/>
            </a:endParaRPr>
          </a:p>
        </p:txBody>
      </p:sp>
      <p:pic>
        <p:nvPicPr>
          <p:cNvPr id="1026" name="Picture 2" descr="Biological Sciences | SUNY Old Westbury">
            <a:extLst>
              <a:ext uri="{FF2B5EF4-FFF2-40B4-BE49-F238E27FC236}">
                <a16:creationId xmlns:a16="http://schemas.microsoft.com/office/drawing/2014/main" id="{0235D848-8578-6F4E-8F24-9A5CCB184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3344" y="961891"/>
            <a:ext cx="3810000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UNY Old Westbury CSTEP and AMP - Three SUNY Old Westbury Collegiate Science  and Technology Entry Program students returned from a statewide conference  this month with some extra hardware! Biological Sciences majors">
            <a:extLst>
              <a:ext uri="{FF2B5EF4-FFF2-40B4-BE49-F238E27FC236}">
                <a16:creationId xmlns:a16="http://schemas.microsoft.com/office/drawing/2014/main" id="{E79556C9-8357-9F4C-A6C1-0E2AB7116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739" y="3493981"/>
            <a:ext cx="2667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10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7E60E-FD3E-BD45-9B04-BA3987B3F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1965" y="4665605"/>
            <a:ext cx="4979105" cy="129243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SUNY Science Building Renovations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6F2188B-AAEB-A341-ACEF-939C350C9C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9" r="10038" b="3"/>
          <a:stretch/>
        </p:blipFill>
        <p:spPr bwMode="auto">
          <a:xfrm>
            <a:off x="20" y="1"/>
            <a:ext cx="3636208" cy="435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Bioretention garden outside Science and Mathematics Complex (SAMC) at SUNY Buffalo State College.">
            <a:extLst>
              <a:ext uri="{FF2B5EF4-FFF2-40B4-BE49-F238E27FC236}">
                <a16:creationId xmlns:a16="http://schemas.microsoft.com/office/drawing/2014/main" id="{A50437E6-9348-9A40-9051-40A5DD5AA4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7" r="8718" b="1"/>
          <a:stretch/>
        </p:blipFill>
        <p:spPr bwMode="auto">
          <a:xfrm>
            <a:off x="3729037" y="-1"/>
            <a:ext cx="5412677" cy="4359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athan Hale Hall">
            <a:extLst>
              <a:ext uri="{FF2B5EF4-FFF2-40B4-BE49-F238E27FC236}">
                <a16:creationId xmlns:a16="http://schemas.microsoft.com/office/drawing/2014/main" id="{3C0C80C4-2B5F-E547-AB91-6DBF6B3421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2" r="5" b="5"/>
          <a:stretch/>
        </p:blipFill>
        <p:spPr bwMode="auto">
          <a:xfrm>
            <a:off x="20" y="4472610"/>
            <a:ext cx="3636208" cy="238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8CF60F-3F19-C544-AAFA-EBCCD955984C}"/>
              </a:ext>
            </a:extLst>
          </p:cNvPr>
          <p:cNvSpPr txBox="1"/>
          <p:nvPr/>
        </p:nvSpPr>
        <p:spPr>
          <a:xfrm>
            <a:off x="103909" y="93518"/>
            <a:ext cx="1111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New Paltz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625425-277E-C043-8D5C-284C6B584097}"/>
              </a:ext>
            </a:extLst>
          </p:cNvPr>
          <p:cNvSpPr txBox="1"/>
          <p:nvPr/>
        </p:nvSpPr>
        <p:spPr>
          <a:xfrm>
            <a:off x="3880879" y="93518"/>
            <a:ext cx="1382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Buffalo State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A74944-A807-A742-94B8-50D5B284A6AD}"/>
              </a:ext>
            </a:extLst>
          </p:cNvPr>
          <p:cNvSpPr txBox="1"/>
          <p:nvPr/>
        </p:nvSpPr>
        <p:spPr>
          <a:xfrm>
            <a:off x="0" y="6519841"/>
            <a:ext cx="134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Farmingdale</a:t>
            </a:r>
          </a:p>
        </p:txBody>
      </p:sp>
    </p:spTree>
    <p:extLst>
      <p:ext uri="{BB962C8B-B14F-4D97-AF65-F5344CB8AC3E}">
        <p14:creationId xmlns:p14="http://schemas.microsoft.com/office/powerpoint/2010/main" val="21073997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BF858-18BC-F648-BE08-4DD875176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>
                <a:latin typeface="Palatino Linotype" panose="02040502050505030304" pitchFamily="18" charset="0"/>
              </a:rPr>
              <a:t>Health Professions Enrollment Outcome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1C302AC-B3A5-7C43-941A-AC058075BA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9531786"/>
              </p:ext>
            </p:extLst>
          </p:nvPr>
        </p:nvGraphicFramePr>
        <p:xfrm>
          <a:off x="1967716" y="2440459"/>
          <a:ext cx="5066271" cy="197708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8757">
                  <a:extLst>
                    <a:ext uri="{9D8B030D-6E8A-4147-A177-3AD203B41FA5}">
                      <a16:colId xmlns:a16="http://schemas.microsoft.com/office/drawing/2014/main" val="4145696552"/>
                    </a:ext>
                  </a:extLst>
                </a:gridCol>
                <a:gridCol w="1688757">
                  <a:extLst>
                    <a:ext uri="{9D8B030D-6E8A-4147-A177-3AD203B41FA5}">
                      <a16:colId xmlns:a16="http://schemas.microsoft.com/office/drawing/2014/main" val="1648485050"/>
                    </a:ext>
                  </a:extLst>
                </a:gridCol>
                <a:gridCol w="1688757">
                  <a:extLst>
                    <a:ext uri="{9D8B030D-6E8A-4147-A177-3AD203B41FA5}">
                      <a16:colId xmlns:a16="http://schemas.microsoft.com/office/drawing/2014/main" val="4224002189"/>
                    </a:ext>
                  </a:extLst>
                </a:gridCol>
              </a:tblGrid>
              <a:tr h="659027"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  <a:latin typeface="Garamond" panose="02020404030301010803" pitchFamily="18" charset="0"/>
                        </a:rPr>
                        <a:t>2010-2015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  <a:latin typeface="Garamond" panose="02020404030301010803" pitchFamily="18" charset="0"/>
                        </a:rPr>
                        <a:t>2016-2021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8839012"/>
                  </a:ext>
                </a:extLst>
              </a:tr>
              <a:tr h="6590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  <a:latin typeface="Garamond" panose="02020404030301010803" pitchFamily="18" charset="0"/>
                        </a:rPr>
                        <a:t>Applied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  <a:latin typeface="Garamond" panose="02020404030301010803" pitchFamily="18" charset="0"/>
                        </a:rPr>
                        <a:t>N/A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  <a:latin typeface="Garamond" panose="02020404030301010803" pitchFamily="18" charset="0"/>
                        </a:rPr>
                        <a:t>119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6017077"/>
                  </a:ext>
                </a:extLst>
              </a:tr>
              <a:tr h="6590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  <a:latin typeface="Garamond" panose="02020404030301010803" pitchFamily="18" charset="0"/>
                        </a:rPr>
                        <a:t>Enrolled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  <a:latin typeface="Garamond" panose="02020404030301010803" pitchFamily="18" charset="0"/>
                        </a:rPr>
                        <a:t>21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  <a:latin typeface="Garamond" panose="02020404030301010803" pitchFamily="18" charset="0"/>
                        </a:rPr>
                        <a:t>62*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552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5995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045F9-9F18-421B-B0D6-F9F4D09B8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562" y="3654866"/>
            <a:ext cx="8789068" cy="278594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latin typeface="Garamond" panose="02020404030301010803" pitchFamily="18" charset="0"/>
              </a:rPr>
              <a:t>Evidence of Success</a:t>
            </a:r>
            <a:r>
              <a:rPr lang="en-US" sz="4000">
                <a:latin typeface="Garamond" panose="02020404030301010803" pitchFamily="18" charset="0"/>
              </a:rPr>
              <a:t> in our </a:t>
            </a:r>
            <a:r>
              <a:rPr lang="en-US" sz="4000" kern="1200">
                <a:latin typeface="Garamond" panose="02020404030301010803" pitchFamily="18" charset="0"/>
              </a:rPr>
              <a:t>Alumni: Scientists, Physicians, Dentists, Nurses, </a:t>
            </a:r>
            <a:r>
              <a:rPr lang="en-US" sz="4000">
                <a:latin typeface="Garamond" panose="02020404030301010803" pitchFamily="18" charset="0"/>
              </a:rPr>
              <a:t>and other</a:t>
            </a:r>
            <a:r>
              <a:rPr lang="en-US" sz="4000" kern="1200">
                <a:latin typeface="Garamond" panose="02020404030301010803" pitchFamily="18" charset="0"/>
              </a:rPr>
              <a:t> Allied Health Professionals</a:t>
            </a:r>
          </a:p>
        </p:txBody>
      </p:sp>
      <p:pic>
        <p:nvPicPr>
          <p:cNvPr id="8" name="Picture 8" descr="A picture containing person, person, hat&#10;&#10;Description automatically generated">
            <a:extLst>
              <a:ext uri="{FF2B5EF4-FFF2-40B4-BE49-F238E27FC236}">
                <a16:creationId xmlns:a16="http://schemas.microsoft.com/office/drawing/2014/main" id="{8B41E36D-D9A7-4E89-9E94-E8FD9A234E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0808" r="19900" b="1"/>
          <a:stretch/>
        </p:blipFill>
        <p:spPr>
          <a:xfrm>
            <a:off x="4639608" y="178616"/>
            <a:ext cx="1363890" cy="2952482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87B1F01F-A759-4FBD-A521-195C87E76D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65" r="2480" b="-4"/>
          <a:stretch/>
        </p:blipFill>
        <p:spPr>
          <a:xfrm>
            <a:off x="138419" y="178616"/>
            <a:ext cx="1363890" cy="2952482"/>
          </a:xfrm>
          <a:prstGeom prst="rect">
            <a:avLst/>
          </a:prstGeom>
        </p:spPr>
      </p:pic>
      <p:pic>
        <p:nvPicPr>
          <p:cNvPr id="5" name="Picture 5" descr="A close-up of a person smiling&#10;&#10;Description automatically generated">
            <a:extLst>
              <a:ext uri="{FF2B5EF4-FFF2-40B4-BE49-F238E27FC236}">
                <a16:creationId xmlns:a16="http://schemas.microsoft.com/office/drawing/2014/main" id="{28C3F575-0141-4908-AE9F-A25B7C8C6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593" r="21122" b="4"/>
          <a:stretch/>
        </p:blipFill>
        <p:spPr>
          <a:xfrm>
            <a:off x="1639835" y="178616"/>
            <a:ext cx="1354759" cy="2952482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3EC0A54C-8A3F-4AB5-B864-3C54C658E42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221" r="15967" b="-3"/>
          <a:stretch/>
        </p:blipFill>
        <p:spPr>
          <a:xfrm>
            <a:off x="3138990" y="178616"/>
            <a:ext cx="1356108" cy="2952482"/>
          </a:xfrm>
          <a:prstGeom prst="rect">
            <a:avLst/>
          </a:prstGeom>
        </p:spPr>
      </p:pic>
      <p:pic>
        <p:nvPicPr>
          <p:cNvPr id="3" name="Picture 8">
            <a:extLst>
              <a:ext uri="{FF2B5EF4-FFF2-40B4-BE49-F238E27FC236}">
                <a16:creationId xmlns:a16="http://schemas.microsoft.com/office/drawing/2014/main" id="{35348271-8ACA-43D6-9B81-414811B0F82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1558" r="22555" b="-3"/>
          <a:stretch/>
        </p:blipFill>
        <p:spPr>
          <a:xfrm>
            <a:off x="6141024" y="178616"/>
            <a:ext cx="1354759" cy="2952482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51E2CB0A-FA10-4BCB-8927-0F599893EA4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9384" r="22840" b="-3"/>
          <a:stretch/>
        </p:blipFill>
        <p:spPr>
          <a:xfrm>
            <a:off x="7640178" y="178616"/>
            <a:ext cx="1356108" cy="295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93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2A66294B-01EB-4120-B789-0DF91A5B5C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7000" contrast="-13000"/>
                    </a14:imgEffect>
                  </a14:imgLayer>
                </a14:imgProps>
              </a:ext>
            </a:extLst>
          </a:blip>
          <a:srcRect b="4459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E50B45-5F2E-5848-9C7C-8792115A5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29620"/>
            <a:ext cx="6858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Palatino Linotype"/>
              </a:rPr>
              <a:t>Drivers of Revenue, Growth, </a:t>
            </a:r>
            <a:br>
              <a:rPr lang="en-US">
                <a:latin typeface="Palatino Linotype" panose="02040502050505030304" pitchFamily="18" charset="0"/>
              </a:rPr>
            </a:br>
            <a:r>
              <a:rPr lang="en-US">
                <a:solidFill>
                  <a:srgbClr val="FFFFFF"/>
                </a:solidFill>
                <a:latin typeface="Palatino Linotype"/>
              </a:rPr>
              <a:t>&amp;</a:t>
            </a:r>
            <a:br>
              <a:rPr lang="en-US">
                <a:latin typeface="Palatino Linotype" panose="02040502050505030304" pitchFamily="18" charset="0"/>
              </a:rPr>
            </a:br>
            <a:r>
              <a:rPr lang="en-US">
                <a:solidFill>
                  <a:srgbClr val="FFFFFF"/>
                </a:solidFill>
                <a:latin typeface="Palatino Linotype"/>
              </a:rPr>
              <a:t>Student Outcomes</a:t>
            </a:r>
          </a:p>
        </p:txBody>
      </p:sp>
    </p:spTree>
    <p:extLst>
      <p:ext uri="{BB962C8B-B14F-4D97-AF65-F5344CB8AC3E}">
        <p14:creationId xmlns:p14="http://schemas.microsoft.com/office/powerpoint/2010/main" val="1916230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E44FF-4752-E040-9D33-98304AC91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Palatino Linotype" panose="02040502050505030304" pitchFamily="18" charset="0"/>
              </a:rPr>
              <a:t>Drivers of OW Budget</a:t>
            </a:r>
          </a:p>
        </p:txBody>
      </p:sp>
      <p:grpSp>
        <p:nvGrpSpPr>
          <p:cNvPr id="6" name="Group 2">
            <a:extLst>
              <a:ext uri="{FF2B5EF4-FFF2-40B4-BE49-F238E27FC236}">
                <a16:creationId xmlns:a16="http://schemas.microsoft.com/office/drawing/2014/main" id="{6362661E-66B6-DA4E-8993-2A306F790B68}"/>
              </a:ext>
            </a:extLst>
          </p:cNvPr>
          <p:cNvGrpSpPr/>
          <p:nvPr/>
        </p:nvGrpSpPr>
        <p:grpSpPr>
          <a:xfrm>
            <a:off x="3508273" y="1982583"/>
            <a:ext cx="5505854" cy="4042850"/>
            <a:chOff x="-4" y="333307"/>
            <a:chExt cx="14682276" cy="10780931"/>
          </a:xfrm>
        </p:grpSpPr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0AF3993E-B09F-C04B-BD6D-1B960F813BBC}"/>
                </a:ext>
              </a:extLst>
            </p:cNvPr>
            <p:cNvSpPr txBox="1"/>
            <p:nvPr/>
          </p:nvSpPr>
          <p:spPr>
            <a:xfrm>
              <a:off x="-4" y="3696706"/>
              <a:ext cx="2686504" cy="82655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221"/>
                </a:lnSpc>
              </a:pPr>
              <a:r>
                <a:rPr lang="en-US" sz="1200" b="1">
                  <a:solidFill>
                    <a:srgbClr val="222222"/>
                  </a:solidFill>
                  <a:latin typeface="Arimo"/>
                </a:rPr>
                <a:t>Fees &amp; Rentals</a:t>
              </a:r>
            </a:p>
            <a:p>
              <a:pPr algn="ctr">
                <a:lnSpc>
                  <a:spcPts val="1221"/>
                </a:lnSpc>
              </a:pPr>
              <a:r>
                <a:rPr lang="en-US" sz="1200" b="1">
                  <a:solidFill>
                    <a:srgbClr val="222222"/>
                  </a:solidFill>
                  <a:latin typeface="Arimo"/>
                </a:rPr>
                <a:t>15.2%</a:t>
              </a:r>
            </a:p>
          </p:txBody>
        </p:sp>
        <p:sp>
          <p:nvSpPr>
            <p:cNvPr id="10" name="TextBox 6">
              <a:extLst>
                <a:ext uri="{FF2B5EF4-FFF2-40B4-BE49-F238E27FC236}">
                  <a16:creationId xmlns:a16="http://schemas.microsoft.com/office/drawing/2014/main" id="{81CFD95A-BDE6-384C-84ED-CD00D88A1753}"/>
                </a:ext>
              </a:extLst>
            </p:cNvPr>
            <p:cNvSpPr txBox="1"/>
            <p:nvPr/>
          </p:nvSpPr>
          <p:spPr>
            <a:xfrm>
              <a:off x="2576865" y="333307"/>
              <a:ext cx="3445568" cy="82073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221"/>
                </a:lnSpc>
              </a:pPr>
              <a:r>
                <a:rPr lang="en-US" sz="1100" b="1">
                  <a:solidFill>
                    <a:srgbClr val="222222"/>
                  </a:solidFill>
                  <a:latin typeface="Arimo"/>
                </a:rPr>
                <a:t>Reserves, HEERF III 14.1%</a:t>
              </a:r>
            </a:p>
          </p:txBody>
        </p:sp>
        <p:sp>
          <p:nvSpPr>
            <p:cNvPr id="11" name="TextBox 7">
              <a:extLst>
                <a:ext uri="{FF2B5EF4-FFF2-40B4-BE49-F238E27FC236}">
                  <a16:creationId xmlns:a16="http://schemas.microsoft.com/office/drawing/2014/main" id="{EEB21237-F970-DE4D-9F1E-E6B1A0480C24}"/>
                </a:ext>
              </a:extLst>
            </p:cNvPr>
            <p:cNvSpPr txBox="1"/>
            <p:nvPr/>
          </p:nvSpPr>
          <p:spPr>
            <a:xfrm>
              <a:off x="461415" y="7418089"/>
              <a:ext cx="2417645" cy="82073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221"/>
                </a:lnSpc>
              </a:pPr>
              <a:r>
                <a:rPr lang="en-US" sz="1000" b="1">
                  <a:solidFill>
                    <a:srgbClr val="222222"/>
                  </a:solidFill>
                  <a:latin typeface="Arimo"/>
                </a:rPr>
                <a:t>Residence Halls</a:t>
              </a:r>
            </a:p>
            <a:p>
              <a:pPr algn="ctr">
                <a:lnSpc>
                  <a:spcPts val="1221"/>
                </a:lnSpc>
              </a:pPr>
              <a:r>
                <a:rPr lang="en-US" sz="1000" b="1">
                  <a:solidFill>
                    <a:srgbClr val="222222"/>
                  </a:solidFill>
                  <a:latin typeface="Arimo"/>
                </a:rPr>
                <a:t>7.6%</a:t>
              </a:r>
            </a:p>
          </p:txBody>
        </p:sp>
        <p:grpSp>
          <p:nvGrpSpPr>
            <p:cNvPr id="12" name="Group 8">
              <a:extLst>
                <a:ext uri="{FF2B5EF4-FFF2-40B4-BE49-F238E27FC236}">
                  <a16:creationId xmlns:a16="http://schemas.microsoft.com/office/drawing/2014/main" id="{4162C150-5624-D241-A353-041186C2B39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63839" y="480630"/>
              <a:ext cx="10045262" cy="9878765"/>
              <a:chOff x="-70306" y="0"/>
              <a:chExt cx="2688357" cy="2643798"/>
            </a:xfrm>
          </p:grpSpPr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E4C1E420-9B29-1D47-9A23-B1AAD7FCDE0B}"/>
                  </a:ext>
                </a:extLst>
              </p:cNvPr>
              <p:cNvSpPr/>
              <p:nvPr/>
            </p:nvSpPr>
            <p:spPr>
              <a:xfrm>
                <a:off x="1270000" y="0"/>
                <a:ext cx="1348051" cy="2486432"/>
              </a:xfrm>
              <a:custGeom>
                <a:avLst/>
                <a:gdLst/>
                <a:ahLst/>
                <a:cxnLst/>
                <a:rect l="l" t="t" r="r" b="b"/>
                <a:pathLst>
                  <a:path w="1348051" h="2486432">
                    <a:moveTo>
                      <a:pt x="0" y="0"/>
                    </a:moveTo>
                    <a:cubicBezTo>
                      <a:pt x="630164" y="0"/>
                      <a:pt x="1165022" y="462083"/>
                      <a:pt x="1256536" y="1085566"/>
                    </a:cubicBezTo>
                    <a:cubicBezTo>
                      <a:pt x="1348051" y="1709050"/>
                      <a:pt x="968540" y="2305343"/>
                      <a:pt x="364957" y="2486432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86EAE9"/>
              </a:solidFill>
            </p:spPr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D9494E11-4A1B-6E46-BBDA-CE96B6C195AE}"/>
                  </a:ext>
                </a:extLst>
              </p:cNvPr>
              <p:cNvSpPr/>
              <p:nvPr/>
            </p:nvSpPr>
            <p:spPr>
              <a:xfrm>
                <a:off x="299674" y="1270000"/>
                <a:ext cx="1395623" cy="1373798"/>
              </a:xfrm>
              <a:custGeom>
                <a:avLst/>
                <a:gdLst/>
                <a:ahLst/>
                <a:cxnLst/>
                <a:rect l="l" t="t" r="r" b="b"/>
                <a:pathLst>
                  <a:path w="1395623" h="1373798">
                    <a:moveTo>
                      <a:pt x="1395623" y="1196671"/>
                    </a:moveTo>
                    <a:cubicBezTo>
                      <a:pt x="897236" y="1373798"/>
                      <a:pt x="341250" y="1223489"/>
                      <a:pt x="0" y="819370"/>
                    </a:cubicBezTo>
                    <a:lnTo>
                      <a:pt x="970326" y="0"/>
                    </a:lnTo>
                    <a:close/>
                  </a:path>
                </a:pathLst>
              </a:custGeom>
              <a:solidFill>
                <a:srgbClr val="5DBDD3"/>
              </a:solidFill>
            </p:spPr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4CB6F9FE-FDCA-A646-9D64-993DF1BC5CAB}"/>
                  </a:ext>
                </a:extLst>
              </p:cNvPr>
              <p:cNvSpPr/>
              <p:nvPr/>
            </p:nvSpPr>
            <p:spPr>
              <a:xfrm>
                <a:off x="31498" y="1270000"/>
                <a:ext cx="1238502" cy="866842"/>
              </a:xfrm>
              <a:custGeom>
                <a:avLst/>
                <a:gdLst/>
                <a:ahLst/>
                <a:cxnLst/>
                <a:rect l="l" t="t" r="r" b="b"/>
                <a:pathLst>
                  <a:path w="1238502" h="866842">
                    <a:moveTo>
                      <a:pt x="310340" y="866842"/>
                    </a:moveTo>
                    <a:cubicBezTo>
                      <a:pt x="156864" y="702509"/>
                      <a:pt x="49769" y="500374"/>
                      <a:pt x="0" y="281094"/>
                    </a:cubicBezTo>
                    <a:lnTo>
                      <a:pt x="1238502" y="0"/>
                    </a:lnTo>
                    <a:close/>
                  </a:path>
                </a:pathLst>
              </a:custGeom>
              <a:solidFill>
                <a:srgbClr val="4591B8"/>
              </a:solidFill>
            </p:spPr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2515AB59-DC4A-D646-BA6A-69E8D3A32172}"/>
                  </a:ext>
                </a:extLst>
              </p:cNvPr>
              <p:cNvSpPr/>
              <p:nvPr/>
            </p:nvSpPr>
            <p:spPr>
              <a:xfrm>
                <a:off x="-70306" y="420283"/>
                <a:ext cx="1340306" cy="1192359"/>
              </a:xfrm>
              <a:custGeom>
                <a:avLst/>
                <a:gdLst/>
                <a:ahLst/>
                <a:cxnLst/>
                <a:rect l="l" t="t" r="r" b="b"/>
                <a:pathLst>
                  <a:path w="1340306" h="1192359">
                    <a:moveTo>
                      <a:pt x="117401" y="1192359"/>
                    </a:moveTo>
                    <a:cubicBezTo>
                      <a:pt x="0" y="773348"/>
                      <a:pt x="105298" y="323402"/>
                      <a:pt x="396441" y="0"/>
                    </a:cubicBezTo>
                    <a:lnTo>
                      <a:pt x="1340306" y="849717"/>
                    </a:lnTo>
                    <a:close/>
                  </a:path>
                </a:pathLst>
              </a:custGeom>
              <a:solidFill>
                <a:srgbClr val="3B6696"/>
              </a:solidFill>
            </p:spPr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D34F36A2-C88D-084E-BEBE-A1A36E717997}"/>
                  </a:ext>
                </a:extLst>
              </p:cNvPr>
              <p:cNvSpPr/>
              <p:nvPr/>
            </p:nvSpPr>
            <p:spPr>
              <a:xfrm>
                <a:off x="284847" y="0"/>
                <a:ext cx="985153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985153" h="1270000">
                    <a:moveTo>
                      <a:pt x="0" y="468518"/>
                    </a:moveTo>
                    <a:cubicBezTo>
                      <a:pt x="241141" y="172115"/>
                      <a:pt x="602921" y="38"/>
                      <a:pt x="985026" y="0"/>
                    </a:cubicBezTo>
                    <a:lnTo>
                      <a:pt x="985153" y="1270000"/>
                    </a:lnTo>
                    <a:close/>
                  </a:path>
                </a:pathLst>
              </a:custGeom>
              <a:solidFill>
                <a:srgbClr val="353C6E"/>
              </a:solidFill>
            </p:spPr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B30B377A-6CE7-3840-AC91-A5C822643AA7}"/>
                  </a:ext>
                </a:extLst>
              </p:cNvPr>
              <p:cNvSpPr/>
              <p:nvPr/>
            </p:nvSpPr>
            <p:spPr>
              <a:xfrm>
                <a:off x="1270000" y="0"/>
                <a:ext cx="127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270000">
                    <a:moveTo>
                      <a:pt x="0" y="0"/>
                    </a:moveTo>
                    <a:cubicBezTo>
                      <a:pt x="42" y="0"/>
                      <a:pt x="85" y="0"/>
                      <a:pt x="127" y="0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705788"/>
              </a:solidFill>
            </p:spPr>
          </p:sp>
        </p:grpSp>
        <p:sp>
          <p:nvSpPr>
            <p:cNvPr id="7" name="TextBox 3">
              <a:extLst>
                <a:ext uri="{FF2B5EF4-FFF2-40B4-BE49-F238E27FC236}">
                  <a16:creationId xmlns:a16="http://schemas.microsoft.com/office/drawing/2014/main" id="{46CC6F0A-9A88-184F-A0A1-94ACDDFC3A69}"/>
                </a:ext>
              </a:extLst>
            </p:cNvPr>
            <p:cNvSpPr txBox="1"/>
            <p:nvPr/>
          </p:nvSpPr>
          <p:spPr>
            <a:xfrm>
              <a:off x="10016027" y="4435882"/>
              <a:ext cx="4666245" cy="164147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b="1">
                  <a:solidFill>
                    <a:srgbClr val="7030A0"/>
                  </a:solidFill>
                  <a:latin typeface="Arimo"/>
                </a:rPr>
                <a:t>Student Tuition</a:t>
              </a:r>
            </a:p>
            <a:p>
              <a:pPr algn="ctr"/>
              <a:r>
                <a:rPr lang="en-US" sz="2000" b="1">
                  <a:solidFill>
                    <a:srgbClr val="7030A0"/>
                  </a:solidFill>
                  <a:latin typeface="Arimo"/>
                </a:rPr>
                <a:t>44.6%</a:t>
              </a:r>
            </a:p>
          </p:txBody>
        </p:sp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D1B951FF-3ABE-024C-929F-93A87609A168}"/>
                </a:ext>
              </a:extLst>
            </p:cNvPr>
            <p:cNvSpPr txBox="1"/>
            <p:nvPr/>
          </p:nvSpPr>
          <p:spPr>
            <a:xfrm>
              <a:off x="3925535" y="9801057"/>
              <a:ext cx="4193797" cy="131318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>
                  <a:solidFill>
                    <a:srgbClr val="7030A0"/>
                  </a:solidFill>
                  <a:latin typeface="Arimo"/>
                </a:rPr>
                <a:t>State Support</a:t>
              </a:r>
            </a:p>
            <a:p>
              <a:pPr algn="ctr"/>
              <a:r>
                <a:rPr lang="en-US" sz="1600" b="1">
                  <a:solidFill>
                    <a:srgbClr val="7030A0"/>
                  </a:solidFill>
                  <a:latin typeface="Arimo"/>
                </a:rPr>
                <a:t>18.5%</a:t>
              </a:r>
            </a:p>
          </p:txBody>
        </p:sp>
      </p:grpSp>
      <p:pic>
        <p:nvPicPr>
          <p:cNvPr id="19" name="Picture 15">
            <a:extLst>
              <a:ext uri="{FF2B5EF4-FFF2-40B4-BE49-F238E27FC236}">
                <a16:creationId xmlns:a16="http://schemas.microsoft.com/office/drawing/2014/main" id="{5F167743-DA3E-6140-8D07-F9F0C5633E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5375919" y="2987029"/>
            <a:ext cx="1743005" cy="1743005"/>
          </a:xfrm>
          <a:prstGeom prst="rect">
            <a:avLst/>
          </a:prstGeom>
        </p:spPr>
      </p:pic>
      <p:sp>
        <p:nvSpPr>
          <p:cNvPr id="20" name="AutoShape 16">
            <a:extLst>
              <a:ext uri="{FF2B5EF4-FFF2-40B4-BE49-F238E27FC236}">
                <a16:creationId xmlns:a16="http://schemas.microsoft.com/office/drawing/2014/main" id="{326184F6-31D8-3843-8E12-C970FF962BFF}"/>
              </a:ext>
            </a:extLst>
          </p:cNvPr>
          <p:cNvSpPr/>
          <p:nvPr/>
        </p:nvSpPr>
        <p:spPr>
          <a:xfrm>
            <a:off x="657400" y="2362013"/>
            <a:ext cx="2647027" cy="485595"/>
          </a:xfrm>
          <a:prstGeom prst="rect">
            <a:avLst/>
          </a:prstGeom>
          <a:solidFill>
            <a:srgbClr val="86EAE9"/>
          </a:solidFill>
        </p:spPr>
      </p:sp>
      <p:sp>
        <p:nvSpPr>
          <p:cNvPr id="21" name="AutoShape 17">
            <a:extLst>
              <a:ext uri="{FF2B5EF4-FFF2-40B4-BE49-F238E27FC236}">
                <a16:creationId xmlns:a16="http://schemas.microsoft.com/office/drawing/2014/main" id="{997E7E06-6CFC-F94B-BB68-F95569D0E596}"/>
              </a:ext>
            </a:extLst>
          </p:cNvPr>
          <p:cNvSpPr/>
          <p:nvPr/>
        </p:nvSpPr>
        <p:spPr>
          <a:xfrm>
            <a:off x="657400" y="2938252"/>
            <a:ext cx="2647027" cy="485595"/>
          </a:xfrm>
          <a:prstGeom prst="rect">
            <a:avLst/>
          </a:prstGeom>
          <a:solidFill>
            <a:srgbClr val="5EBED3"/>
          </a:solidFill>
        </p:spPr>
      </p:sp>
      <p:sp>
        <p:nvSpPr>
          <p:cNvPr id="22" name="AutoShape 18">
            <a:extLst>
              <a:ext uri="{FF2B5EF4-FFF2-40B4-BE49-F238E27FC236}">
                <a16:creationId xmlns:a16="http://schemas.microsoft.com/office/drawing/2014/main" id="{C637CDE1-1AA3-9F44-95DF-8CD2D3D37449}"/>
              </a:ext>
            </a:extLst>
          </p:cNvPr>
          <p:cNvSpPr/>
          <p:nvPr/>
        </p:nvSpPr>
        <p:spPr>
          <a:xfrm>
            <a:off x="657400" y="3514491"/>
            <a:ext cx="2647027" cy="485595"/>
          </a:xfrm>
          <a:prstGeom prst="rect">
            <a:avLst/>
          </a:prstGeom>
          <a:solidFill>
            <a:srgbClr val="4691B7"/>
          </a:solidFill>
        </p:spPr>
      </p:sp>
      <p:sp>
        <p:nvSpPr>
          <p:cNvPr id="23" name="AutoShape 19">
            <a:extLst>
              <a:ext uri="{FF2B5EF4-FFF2-40B4-BE49-F238E27FC236}">
                <a16:creationId xmlns:a16="http://schemas.microsoft.com/office/drawing/2014/main" id="{CC371917-3356-534A-8B96-28A5DF05629B}"/>
              </a:ext>
            </a:extLst>
          </p:cNvPr>
          <p:cNvSpPr/>
          <p:nvPr/>
        </p:nvSpPr>
        <p:spPr>
          <a:xfrm>
            <a:off x="657400" y="4090730"/>
            <a:ext cx="2647027" cy="485595"/>
          </a:xfrm>
          <a:prstGeom prst="rect">
            <a:avLst/>
          </a:prstGeom>
          <a:solidFill>
            <a:srgbClr val="3C6696"/>
          </a:solidFill>
        </p:spPr>
      </p:sp>
      <p:pic>
        <p:nvPicPr>
          <p:cNvPr id="24" name="Picture 20">
            <a:extLst>
              <a:ext uri="{FF2B5EF4-FFF2-40B4-BE49-F238E27FC236}">
                <a16:creationId xmlns:a16="http://schemas.microsoft.com/office/drawing/2014/main" id="{6DDB71BB-1695-B14D-B0E3-6A417CB419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2820242" y="2465633"/>
            <a:ext cx="278354" cy="278354"/>
          </a:xfrm>
          <a:prstGeom prst="rect">
            <a:avLst/>
          </a:prstGeom>
        </p:spPr>
      </p:pic>
      <p:pic>
        <p:nvPicPr>
          <p:cNvPr id="25" name="Picture 21">
            <a:extLst>
              <a:ext uri="{FF2B5EF4-FFF2-40B4-BE49-F238E27FC236}">
                <a16:creationId xmlns:a16="http://schemas.microsoft.com/office/drawing/2014/main" id="{EEE0BC47-6FA5-2448-AC91-7E42BE927A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2739425" y="3041589"/>
            <a:ext cx="364007" cy="278920"/>
          </a:xfrm>
          <a:prstGeom prst="rect">
            <a:avLst/>
          </a:prstGeom>
        </p:spPr>
      </p:pic>
      <p:pic>
        <p:nvPicPr>
          <p:cNvPr id="26" name="Picture 22">
            <a:extLst>
              <a:ext uri="{FF2B5EF4-FFF2-40B4-BE49-F238E27FC236}">
                <a16:creationId xmlns:a16="http://schemas.microsoft.com/office/drawing/2014/main" id="{34B5F24D-77EE-7949-92EA-FB88B40CEAC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2783539" y="3624402"/>
            <a:ext cx="351760" cy="321421"/>
          </a:xfrm>
          <a:prstGeom prst="rect">
            <a:avLst/>
          </a:prstGeom>
        </p:spPr>
      </p:pic>
      <p:pic>
        <p:nvPicPr>
          <p:cNvPr id="27" name="Picture 23">
            <a:extLst>
              <a:ext uri="{FF2B5EF4-FFF2-40B4-BE49-F238E27FC236}">
                <a16:creationId xmlns:a16="http://schemas.microsoft.com/office/drawing/2014/main" id="{7590C691-27AC-A840-BF30-D002F8BDF01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2739425" y="4167241"/>
            <a:ext cx="372630" cy="332572"/>
          </a:xfrm>
          <a:prstGeom prst="rect">
            <a:avLst/>
          </a:prstGeom>
        </p:spPr>
      </p:pic>
      <p:sp>
        <p:nvSpPr>
          <p:cNvPr id="28" name="AutoShape 24">
            <a:extLst>
              <a:ext uri="{FF2B5EF4-FFF2-40B4-BE49-F238E27FC236}">
                <a16:creationId xmlns:a16="http://schemas.microsoft.com/office/drawing/2014/main" id="{0C8D0682-D769-0941-AEA2-E242BC3AF6D7}"/>
              </a:ext>
            </a:extLst>
          </p:cNvPr>
          <p:cNvSpPr/>
          <p:nvPr/>
        </p:nvSpPr>
        <p:spPr>
          <a:xfrm>
            <a:off x="657400" y="4664354"/>
            <a:ext cx="2647027" cy="485595"/>
          </a:xfrm>
          <a:prstGeom prst="rect">
            <a:avLst/>
          </a:prstGeom>
          <a:solidFill>
            <a:srgbClr val="094850"/>
          </a:solidFill>
        </p:spPr>
      </p:sp>
      <p:pic>
        <p:nvPicPr>
          <p:cNvPr id="29" name="Picture 25">
            <a:extLst>
              <a:ext uri="{FF2B5EF4-FFF2-40B4-BE49-F238E27FC236}">
                <a16:creationId xmlns:a16="http://schemas.microsoft.com/office/drawing/2014/main" id="{B98BD23C-FD91-7D4A-9293-99412C84C42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2759003" y="4730033"/>
            <a:ext cx="400833" cy="354236"/>
          </a:xfrm>
          <a:prstGeom prst="rect">
            <a:avLst/>
          </a:prstGeom>
        </p:spPr>
      </p:pic>
      <p:sp>
        <p:nvSpPr>
          <p:cNvPr id="31" name="TextBox 27">
            <a:extLst>
              <a:ext uri="{FF2B5EF4-FFF2-40B4-BE49-F238E27FC236}">
                <a16:creationId xmlns:a16="http://schemas.microsoft.com/office/drawing/2014/main" id="{F39484D8-6D06-0C48-A3AD-13663816F7EE}"/>
              </a:ext>
            </a:extLst>
          </p:cNvPr>
          <p:cNvSpPr txBox="1"/>
          <p:nvPr/>
        </p:nvSpPr>
        <p:spPr>
          <a:xfrm>
            <a:off x="871184" y="2502099"/>
            <a:ext cx="1928472" cy="18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43">
                <a:solidFill>
                  <a:srgbClr val="FFFFFF"/>
                </a:solidFill>
                <a:latin typeface="Aileron Regular"/>
              </a:rPr>
              <a:t>STUDENT TUITION</a:t>
            </a:r>
          </a:p>
        </p:txBody>
      </p:sp>
      <p:sp>
        <p:nvSpPr>
          <p:cNvPr id="32" name="TextBox 28">
            <a:extLst>
              <a:ext uri="{FF2B5EF4-FFF2-40B4-BE49-F238E27FC236}">
                <a16:creationId xmlns:a16="http://schemas.microsoft.com/office/drawing/2014/main" id="{475F85EE-D178-F746-B390-517297273975}"/>
              </a:ext>
            </a:extLst>
          </p:cNvPr>
          <p:cNvSpPr txBox="1"/>
          <p:nvPr/>
        </p:nvSpPr>
        <p:spPr>
          <a:xfrm>
            <a:off x="871184" y="3078338"/>
            <a:ext cx="1637612" cy="18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43">
                <a:solidFill>
                  <a:srgbClr val="FFFFFF"/>
                </a:solidFill>
                <a:latin typeface="Aileron Regular"/>
              </a:rPr>
              <a:t>STATE SUPPORT</a:t>
            </a:r>
          </a:p>
        </p:txBody>
      </p:sp>
      <p:sp>
        <p:nvSpPr>
          <p:cNvPr id="33" name="TextBox 29">
            <a:extLst>
              <a:ext uri="{FF2B5EF4-FFF2-40B4-BE49-F238E27FC236}">
                <a16:creationId xmlns:a16="http://schemas.microsoft.com/office/drawing/2014/main" id="{55FE849F-761E-5347-90AE-6DEFE510AFD4}"/>
              </a:ext>
            </a:extLst>
          </p:cNvPr>
          <p:cNvSpPr txBox="1"/>
          <p:nvPr/>
        </p:nvSpPr>
        <p:spPr>
          <a:xfrm>
            <a:off x="871184" y="3654577"/>
            <a:ext cx="1637612" cy="18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43">
                <a:solidFill>
                  <a:srgbClr val="FFFFFF"/>
                </a:solidFill>
                <a:latin typeface="Aileron Regular"/>
              </a:rPr>
              <a:t>RESIDENCE HALLS</a:t>
            </a:r>
          </a:p>
        </p:txBody>
      </p:sp>
      <p:sp>
        <p:nvSpPr>
          <p:cNvPr id="34" name="TextBox 30">
            <a:extLst>
              <a:ext uri="{FF2B5EF4-FFF2-40B4-BE49-F238E27FC236}">
                <a16:creationId xmlns:a16="http://schemas.microsoft.com/office/drawing/2014/main" id="{D399486C-330B-3C47-AA78-039E422213AB}"/>
              </a:ext>
            </a:extLst>
          </p:cNvPr>
          <p:cNvSpPr txBox="1"/>
          <p:nvPr/>
        </p:nvSpPr>
        <p:spPr>
          <a:xfrm>
            <a:off x="871184" y="4230816"/>
            <a:ext cx="1637612" cy="18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43">
                <a:solidFill>
                  <a:srgbClr val="FFFFFF"/>
                </a:solidFill>
                <a:latin typeface="Aileron Regular"/>
              </a:rPr>
              <a:t>FEES &amp; RENTALS</a:t>
            </a:r>
          </a:p>
        </p:txBody>
      </p:sp>
      <p:grpSp>
        <p:nvGrpSpPr>
          <p:cNvPr id="35" name="Group 31">
            <a:extLst>
              <a:ext uri="{FF2B5EF4-FFF2-40B4-BE49-F238E27FC236}">
                <a16:creationId xmlns:a16="http://schemas.microsoft.com/office/drawing/2014/main" id="{464B2C62-660C-9A4C-BA49-2D14E72317C0}"/>
              </a:ext>
            </a:extLst>
          </p:cNvPr>
          <p:cNvGrpSpPr/>
          <p:nvPr/>
        </p:nvGrpSpPr>
        <p:grpSpPr>
          <a:xfrm>
            <a:off x="5256642" y="3649886"/>
            <a:ext cx="1981558" cy="574114"/>
            <a:chOff x="0" y="-47625"/>
            <a:chExt cx="5284154" cy="1530969"/>
          </a:xfrm>
        </p:grpSpPr>
        <p:sp>
          <p:nvSpPr>
            <p:cNvPr id="36" name="TextBox 32">
              <a:extLst>
                <a:ext uri="{FF2B5EF4-FFF2-40B4-BE49-F238E27FC236}">
                  <a16:creationId xmlns:a16="http://schemas.microsoft.com/office/drawing/2014/main" id="{4EFF0166-C747-C14B-A2A0-F1EF02258A7F}"/>
                </a:ext>
              </a:extLst>
            </p:cNvPr>
            <p:cNvSpPr txBox="1"/>
            <p:nvPr/>
          </p:nvSpPr>
          <p:spPr>
            <a:xfrm>
              <a:off x="0" y="-47625"/>
              <a:ext cx="5284154" cy="7779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58"/>
                </a:lnSpc>
              </a:pPr>
              <a:r>
                <a:rPr lang="en-US" spc="54">
                  <a:solidFill>
                    <a:srgbClr val="191919"/>
                  </a:solidFill>
                  <a:latin typeface="Aileron Heavy"/>
                </a:rPr>
                <a:t>REVENUE </a:t>
              </a:r>
            </a:p>
          </p:txBody>
        </p:sp>
        <p:sp>
          <p:nvSpPr>
            <p:cNvPr id="37" name="TextBox 33">
              <a:extLst>
                <a:ext uri="{FF2B5EF4-FFF2-40B4-BE49-F238E27FC236}">
                  <a16:creationId xmlns:a16="http://schemas.microsoft.com/office/drawing/2014/main" id="{C310D151-A549-B94A-BC07-7AAA7A96AC8F}"/>
                </a:ext>
              </a:extLst>
            </p:cNvPr>
            <p:cNvSpPr txBox="1"/>
            <p:nvPr/>
          </p:nvSpPr>
          <p:spPr>
            <a:xfrm>
              <a:off x="0" y="904382"/>
              <a:ext cx="5284154" cy="5789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820"/>
                </a:lnSpc>
              </a:pPr>
              <a:r>
                <a:rPr lang="en-US" sz="1300" spc="65">
                  <a:solidFill>
                    <a:srgbClr val="191919"/>
                  </a:solidFill>
                  <a:latin typeface="Aileron Regular"/>
                </a:rPr>
                <a:t>Sources</a:t>
              </a:r>
            </a:p>
          </p:txBody>
        </p:sp>
      </p:grpSp>
      <p:sp>
        <p:nvSpPr>
          <p:cNvPr id="38" name="TextBox 34">
            <a:extLst>
              <a:ext uri="{FF2B5EF4-FFF2-40B4-BE49-F238E27FC236}">
                <a16:creationId xmlns:a16="http://schemas.microsoft.com/office/drawing/2014/main" id="{8F79A95B-D5A7-F143-BA61-39243B0A5084}"/>
              </a:ext>
            </a:extLst>
          </p:cNvPr>
          <p:cNvSpPr txBox="1"/>
          <p:nvPr/>
        </p:nvSpPr>
        <p:spPr>
          <a:xfrm>
            <a:off x="817432" y="4804440"/>
            <a:ext cx="1637612" cy="18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43">
                <a:solidFill>
                  <a:srgbClr val="FFFFFF"/>
                </a:solidFill>
                <a:latin typeface="Aileron Regular"/>
              </a:rPr>
              <a:t>RESERVES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8523BB-6C41-468B-BB97-8735F6CA8A68}"/>
              </a:ext>
            </a:extLst>
          </p:cNvPr>
          <p:cNvSpPr txBox="1"/>
          <p:nvPr/>
        </p:nvSpPr>
        <p:spPr>
          <a:xfrm>
            <a:off x="14288" y="648652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Source: Martha Santana</a:t>
            </a:r>
          </a:p>
        </p:txBody>
      </p:sp>
    </p:spTree>
    <p:extLst>
      <p:ext uri="{BB962C8B-B14F-4D97-AF65-F5344CB8AC3E}">
        <p14:creationId xmlns:p14="http://schemas.microsoft.com/office/powerpoint/2010/main" val="2787251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Chart&#10;&#10;Description automatically generated">
            <a:extLst>
              <a:ext uri="{FF2B5EF4-FFF2-40B4-BE49-F238E27FC236}">
                <a16:creationId xmlns:a16="http://schemas.microsoft.com/office/drawing/2014/main" id="{D363413C-788F-41C3-B9C7-889CAA75A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940" y="714066"/>
            <a:ext cx="7071008" cy="55484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0C8208-A3F2-41AE-B7C6-906792C900CE}"/>
              </a:ext>
            </a:extLst>
          </p:cNvPr>
          <p:cNvSpPr txBox="1"/>
          <p:nvPr/>
        </p:nvSpPr>
        <p:spPr>
          <a:xfrm>
            <a:off x="199774" y="339314"/>
            <a:ext cx="879964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latin typeface="Palatino Linotype" panose="02040502050505030304" pitchFamily="18" charset="0"/>
              </a:rPr>
              <a:t>Physical, Life Science, and Technology: 13% of Total Enrollment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CEA5838-CEBA-944F-9C63-9E52AE40A596}"/>
              </a:ext>
            </a:extLst>
          </p:cNvPr>
          <p:cNvCxnSpPr>
            <a:cxnSpLocks/>
          </p:cNvCxnSpPr>
          <p:nvPr/>
        </p:nvCxnSpPr>
        <p:spPr>
          <a:xfrm flipV="1">
            <a:off x="7613783" y="1856304"/>
            <a:ext cx="50609" cy="2989274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E5EE7BF-5537-A446-BAFC-A1580F10FE51}"/>
              </a:ext>
            </a:extLst>
          </p:cNvPr>
          <p:cNvCxnSpPr>
            <a:cxnSpLocks/>
          </p:cNvCxnSpPr>
          <p:nvPr/>
        </p:nvCxnSpPr>
        <p:spPr>
          <a:xfrm>
            <a:off x="1712677" y="5414393"/>
            <a:ext cx="6102958" cy="13959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745AE73-2912-2548-875C-1AC4727482D8}"/>
              </a:ext>
            </a:extLst>
          </p:cNvPr>
          <p:cNvSpPr txBox="1"/>
          <p:nvPr/>
        </p:nvSpPr>
        <p:spPr>
          <a:xfrm>
            <a:off x="7039491" y="4978809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+180%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5EF0CF-8569-AC4E-8E10-782A6E025B58}"/>
              </a:ext>
            </a:extLst>
          </p:cNvPr>
          <p:cNvSpPr/>
          <p:nvPr/>
        </p:nvSpPr>
        <p:spPr>
          <a:xfrm>
            <a:off x="110836" y="6349409"/>
            <a:ext cx="35166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/>
              <a:t>https://</a:t>
            </a:r>
            <a:r>
              <a:rPr lang="en-US" sz="1600" err="1"/>
              <a:t>www.suny.edu</a:t>
            </a:r>
            <a:r>
              <a:rPr lang="en-US" sz="1600"/>
              <a:t>/about/fast-facts/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27639D-0535-4144-B724-2A97D14E514E}"/>
              </a:ext>
            </a:extLst>
          </p:cNvPr>
          <p:cNvSpPr txBox="1"/>
          <p:nvPr/>
        </p:nvSpPr>
        <p:spPr>
          <a:xfrm>
            <a:off x="5101812" y="4176294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Near two-fold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Increase in Student</a:t>
            </a:r>
          </a:p>
          <a:p>
            <a:r>
              <a:rPr lang="en-US">
                <a:cs typeface="Calibri"/>
              </a:rPr>
              <a:t>Enrollment over 10 years</a:t>
            </a:r>
          </a:p>
        </p:txBody>
      </p:sp>
    </p:spTree>
    <p:extLst>
      <p:ext uri="{BB962C8B-B14F-4D97-AF65-F5344CB8AC3E}">
        <p14:creationId xmlns:p14="http://schemas.microsoft.com/office/powerpoint/2010/main" val="2424778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B89F6C1D-54E9-4147-B940-120CBEC4BF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9889673"/>
              </p:ext>
            </p:extLst>
          </p:nvPr>
        </p:nvGraphicFramePr>
        <p:xfrm>
          <a:off x="741363" y="2572799"/>
          <a:ext cx="7661274" cy="329184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847995">
                  <a:extLst>
                    <a:ext uri="{9D8B030D-6E8A-4147-A177-3AD203B41FA5}">
                      <a16:colId xmlns:a16="http://schemas.microsoft.com/office/drawing/2014/main" val="2493627803"/>
                    </a:ext>
                  </a:extLst>
                </a:gridCol>
                <a:gridCol w="1496179">
                  <a:extLst>
                    <a:ext uri="{9D8B030D-6E8A-4147-A177-3AD203B41FA5}">
                      <a16:colId xmlns:a16="http://schemas.microsoft.com/office/drawing/2014/main" val="822258399"/>
                    </a:ext>
                  </a:extLst>
                </a:gridCol>
                <a:gridCol w="1496179">
                  <a:extLst>
                    <a:ext uri="{9D8B030D-6E8A-4147-A177-3AD203B41FA5}">
                      <a16:colId xmlns:a16="http://schemas.microsoft.com/office/drawing/2014/main" val="2564743729"/>
                    </a:ext>
                  </a:extLst>
                </a:gridCol>
                <a:gridCol w="1463476">
                  <a:extLst>
                    <a:ext uri="{9D8B030D-6E8A-4147-A177-3AD203B41FA5}">
                      <a16:colId xmlns:a16="http://schemas.microsoft.com/office/drawing/2014/main" val="553917764"/>
                    </a:ext>
                  </a:extLst>
                </a:gridCol>
                <a:gridCol w="1357445">
                  <a:extLst>
                    <a:ext uri="{9D8B030D-6E8A-4147-A177-3AD203B41FA5}">
                      <a16:colId xmlns:a16="http://schemas.microsoft.com/office/drawing/2014/main" val="4012138294"/>
                    </a:ext>
                  </a:extLst>
                </a:gridCol>
              </a:tblGrid>
              <a:tr h="244029"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/>
                        </a:rPr>
                        <a:t>Department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/>
                        </a:rPr>
                        <a:t># of students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/>
                        </a:rPr>
                        <a:t>Tenured or tenure-track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/>
                        </a:rPr>
                        <a:t>Non-tenure track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/>
                        </a:rPr>
                        <a:t>Adjunct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98435374"/>
                  </a:ext>
                </a:extLst>
              </a:tr>
              <a:tr h="288899"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 panose="02020404030301010803" pitchFamily="18" charset="0"/>
                        </a:rPr>
                        <a:t>Biological Sciences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latin typeface="Garamond"/>
                        </a:rPr>
                        <a:t>623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latin typeface="Garamond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latin typeface="Garamond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latin typeface="Garamond" panose="02020404030301010803" pitchFamily="18" charset="0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521320"/>
                  </a:ext>
                </a:extLst>
              </a:tr>
              <a:tr h="411765">
                <a:tc>
                  <a:txBody>
                    <a:bodyPr/>
                    <a:lstStyle/>
                    <a:p>
                      <a:r>
                        <a:rPr lang="en-US" sz="2400">
                          <a:latin typeface="Garamond"/>
                        </a:rPr>
                        <a:t>Chemistry &amp; Biochemistry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latin typeface="Garamond"/>
                        </a:rPr>
                        <a:t>97</a:t>
                      </a:r>
                      <a:endParaRPr lang="en-US" sz="2000">
                        <a:latin typeface="Garamond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latin typeface="Garamond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latin typeface="Garamond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latin typeface="Garamond" panose="02020404030301010803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14880"/>
                  </a:ext>
                </a:extLst>
              </a:tr>
              <a:tr h="411765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Garamond" panose="02020404030301010803" pitchFamily="18" charset="0"/>
                        </a:rPr>
                        <a:t>Public Health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Garamond" panose="02020404030301010803" pitchFamily="18" charset="0"/>
                        </a:rPr>
                        <a:t>234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Garamond" panose="02020404030301010803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Garamond" panose="02020404030301010803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445675257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7D4169DD-BF8B-FE42-AB25-998EB1CF6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82" y="205962"/>
            <a:ext cx="8254223" cy="1086192"/>
          </a:xfrm>
        </p:spPr>
        <p:txBody>
          <a:bodyPr>
            <a:noAutofit/>
          </a:bodyPr>
          <a:lstStyle/>
          <a:p>
            <a:r>
              <a:rPr lang="en-US" sz="3200">
                <a:latin typeface="Palatino Linotype"/>
              </a:rPr>
              <a:t> Physical and Life Sciences Growth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A285D0-6BBA-C743-BCB1-296EB7B9F7C7}"/>
              </a:ext>
            </a:extLst>
          </p:cNvPr>
          <p:cNvSpPr txBox="1"/>
          <p:nvPr/>
        </p:nvSpPr>
        <p:spPr>
          <a:xfrm>
            <a:off x="741363" y="1226736"/>
            <a:ext cx="7773987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 u="sng">
                <a:latin typeface="Garamond"/>
              </a:rPr>
              <a:t>Fall 2021 majors served by NSB: </a:t>
            </a:r>
          </a:p>
          <a:p>
            <a:r>
              <a:rPr lang="en-US" sz="2000" b="1">
                <a:solidFill>
                  <a:srgbClr val="7030A0"/>
                </a:solidFill>
                <a:latin typeface="Garamond"/>
              </a:rPr>
              <a:t>Biology, </a:t>
            </a:r>
            <a:r>
              <a:rPr lang="en-US" sz="2000">
                <a:latin typeface="Garamond"/>
              </a:rPr>
              <a:t>Biochemistry, Bioinformatics and Computational Science, Chemistry, and Public Health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96582D-DD77-43A3-8864-1D96F27EFAF7}"/>
              </a:ext>
            </a:extLst>
          </p:cNvPr>
          <p:cNvSpPr txBox="1"/>
          <p:nvPr/>
        </p:nvSpPr>
        <p:spPr>
          <a:xfrm>
            <a:off x="14288" y="648652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Source: Courtney Raeford</a:t>
            </a:r>
          </a:p>
        </p:txBody>
      </p:sp>
    </p:spTree>
    <p:extLst>
      <p:ext uri="{BB962C8B-B14F-4D97-AF65-F5344CB8AC3E}">
        <p14:creationId xmlns:p14="http://schemas.microsoft.com/office/powerpoint/2010/main" val="287856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3C52B7F-31CD-B54F-8F01-DD14298EAC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62" t="12966" r="45240" b="63218"/>
          <a:stretch/>
        </p:blipFill>
        <p:spPr>
          <a:xfrm>
            <a:off x="1171182" y="1236132"/>
            <a:ext cx="7352802" cy="474112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0B7ABD-7B25-B640-AE81-41042206EF12}"/>
              </a:ext>
            </a:extLst>
          </p:cNvPr>
          <p:cNvCxnSpPr>
            <a:cxnSpLocks/>
          </p:cNvCxnSpPr>
          <p:nvPr/>
        </p:nvCxnSpPr>
        <p:spPr>
          <a:xfrm>
            <a:off x="379054" y="4341670"/>
            <a:ext cx="792128" cy="0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2547E2BB-2051-824E-8900-CBCB4D76D637}"/>
              </a:ext>
            </a:extLst>
          </p:cNvPr>
          <p:cNvSpPr/>
          <p:nvPr/>
        </p:nvSpPr>
        <p:spPr>
          <a:xfrm>
            <a:off x="8408274" y="95008"/>
            <a:ext cx="305068" cy="2413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9485A8-2001-B347-ABBB-565B05BEC750}"/>
              </a:ext>
            </a:extLst>
          </p:cNvPr>
          <p:cNvSpPr/>
          <p:nvPr/>
        </p:nvSpPr>
        <p:spPr>
          <a:xfrm>
            <a:off x="80422" y="6313484"/>
            <a:ext cx="35166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/>
              <a:t>https://</a:t>
            </a:r>
            <a:r>
              <a:rPr lang="en-US" sz="1600" err="1"/>
              <a:t>www.suny.edu</a:t>
            </a:r>
            <a:r>
              <a:rPr lang="en-US" sz="1600"/>
              <a:t>/about/fast-facts/</a:t>
            </a:r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BECED093-3A20-EF4E-9689-F6FEA8D8DD96}"/>
              </a:ext>
            </a:extLst>
          </p:cNvPr>
          <p:cNvSpPr txBox="1">
            <a:spLocks/>
          </p:cNvSpPr>
          <p:nvPr/>
        </p:nvSpPr>
        <p:spPr>
          <a:xfrm>
            <a:off x="634282" y="205962"/>
            <a:ext cx="8254223" cy="10861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latin typeface="Palatino Linotype"/>
              </a:rPr>
              <a:t> Physical and Life Sciences Growth: URM</a:t>
            </a:r>
          </a:p>
        </p:txBody>
      </p:sp>
    </p:spTree>
    <p:extLst>
      <p:ext uri="{BB962C8B-B14F-4D97-AF65-F5344CB8AC3E}">
        <p14:creationId xmlns:p14="http://schemas.microsoft.com/office/powerpoint/2010/main" val="2518161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5E4322-E058-4610-B604-308D15D7AEA4}"/>
              </a:ext>
            </a:extLst>
          </p:cNvPr>
          <p:cNvSpPr txBox="1"/>
          <p:nvPr/>
        </p:nvSpPr>
        <p:spPr>
          <a:xfrm>
            <a:off x="618797" y="2653848"/>
            <a:ext cx="7906406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latin typeface="Garamond"/>
                <a:ea typeface="Open Sans"/>
                <a:cs typeface="Open Sans"/>
              </a:rPr>
              <a:t>CSTEP + LSAMP</a:t>
            </a:r>
          </a:p>
          <a:p>
            <a:pPr lvl="1">
              <a:buChar char="•"/>
            </a:pPr>
            <a:r>
              <a:rPr lang="en-US" sz="2400">
                <a:latin typeface="Garamond"/>
                <a:ea typeface="Open Sans"/>
                <a:cs typeface="Open Sans"/>
              </a:rPr>
              <a:t>Standardized tests preparation</a:t>
            </a:r>
          </a:p>
          <a:p>
            <a:pPr lvl="1">
              <a:buFontTx/>
              <a:buChar char="•"/>
            </a:pPr>
            <a:r>
              <a:rPr lang="en-US" sz="2400">
                <a:latin typeface="Garamond"/>
                <a:ea typeface="Open Sans"/>
                <a:cs typeface="Open Sans"/>
              </a:rPr>
              <a:t>Academic and career development activities</a:t>
            </a:r>
          </a:p>
          <a:p>
            <a:pPr lvl="1">
              <a:buFontTx/>
              <a:buChar char="•"/>
            </a:pPr>
            <a:r>
              <a:rPr lang="en-US" sz="2400">
                <a:latin typeface="Garamond"/>
                <a:ea typeface="Open Sans"/>
                <a:cs typeface="Open Sans"/>
              </a:rPr>
              <a:t>Graduate/professional school admissions preparation</a:t>
            </a:r>
          </a:p>
          <a:p>
            <a:pPr lvl="1">
              <a:buFontTx/>
              <a:buChar char="•"/>
            </a:pPr>
            <a:r>
              <a:rPr lang="en-US" sz="2400">
                <a:latin typeface="Garamond"/>
                <a:ea typeface="Open Sans"/>
                <a:cs typeface="Open Sans"/>
              </a:rPr>
              <a:t>Book Vouchers </a:t>
            </a:r>
            <a:endParaRPr lang="en-US" sz="2400">
              <a:latin typeface="Garamond" panose="02020404030301010803" pitchFamily="18" charset="0"/>
              <a:ea typeface="Open Sans"/>
              <a:cs typeface="Open Sans"/>
            </a:endParaRPr>
          </a:p>
          <a:p>
            <a:pPr lvl="1">
              <a:buFontTx/>
              <a:buChar char="•"/>
            </a:pPr>
            <a:r>
              <a:rPr lang="en-US" sz="2400">
                <a:latin typeface="Garamond"/>
                <a:ea typeface="Open Sans"/>
                <a:cs typeface="Open Sans"/>
              </a:rPr>
              <a:t>Travel support to Statewide and National Conferences</a:t>
            </a:r>
          </a:p>
          <a:p>
            <a:pPr lvl="1">
              <a:buFontTx/>
              <a:buChar char="•"/>
            </a:pPr>
            <a:r>
              <a:rPr lang="en-US" sz="2400">
                <a:latin typeface="Garamond"/>
                <a:ea typeface="Open Sans"/>
                <a:cs typeface="Open Sans"/>
              </a:rPr>
              <a:t>Stipends for mentored research</a:t>
            </a:r>
          </a:p>
          <a:p>
            <a:pPr lvl="1">
              <a:buChar char="•"/>
            </a:pPr>
            <a:r>
              <a:rPr lang="en-US" sz="2400">
                <a:latin typeface="Garamond"/>
                <a:ea typeface="Open Sans"/>
                <a:cs typeface="Open Sans"/>
              </a:rPr>
              <a:t>Faculty active engagement in promoting student applied learning and extracurricular research activities.</a:t>
            </a:r>
            <a:endParaRPr lang="en-US" sz="2400">
              <a:latin typeface="Garamond" panose="02020404030301010803" pitchFamily="18" charset="0"/>
              <a:ea typeface="Open Sans"/>
              <a:cs typeface="Open Sans"/>
            </a:endParaRPr>
          </a:p>
          <a:p>
            <a:pPr lvl="1"/>
            <a:endParaRPr lang="en-US" sz="2400">
              <a:latin typeface="Garamond" panose="02020404030301010803" pitchFamily="18" charset="0"/>
              <a:ea typeface="Open Sans"/>
              <a:cs typeface="Open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879A58-DD67-F64F-8B97-514968486A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41" t="18763" r="15733" b="8245"/>
          <a:stretch/>
        </p:blipFill>
        <p:spPr>
          <a:xfrm>
            <a:off x="4698422" y="240879"/>
            <a:ext cx="4445578" cy="21067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C9E18D-EDE0-2B48-A48D-2E28F420CC0E}"/>
              </a:ext>
            </a:extLst>
          </p:cNvPr>
          <p:cNvSpPr txBox="1"/>
          <p:nvPr/>
        </p:nvSpPr>
        <p:spPr>
          <a:xfrm>
            <a:off x="618797" y="418500"/>
            <a:ext cx="4079625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latin typeface="Palatino Linotype"/>
              </a:rPr>
              <a:t>On Campus Programs That Have Historically Supported URMs &amp; Financially Disadvantaged</a:t>
            </a:r>
          </a:p>
          <a:p>
            <a:r>
              <a:rPr lang="en-US" sz="2400">
                <a:latin typeface="Palatino Linotype"/>
              </a:rPr>
              <a:t>Students </a:t>
            </a:r>
            <a:endParaRPr lang="en-US" sz="240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430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C5C4E-9E09-094C-B4CA-2EC3E1C4A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7587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>
                <a:latin typeface="Palatino Linotype" panose="02040502050505030304" pitchFamily="18" charset="0"/>
              </a:rPr>
              <a:t>% URM Graduation</a:t>
            </a:r>
            <a:endParaRPr lang="en-US" sz="40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DE194A-848E-8E44-9EAE-A2B2FB089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8442" t="40411" r="6551" b="41232"/>
          <a:stretch/>
        </p:blipFill>
        <p:spPr>
          <a:xfrm>
            <a:off x="628650" y="2083543"/>
            <a:ext cx="3510455" cy="333493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3880FA-A166-C241-8FC9-C871C505EF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040" t="40613" r="7557" b="41302"/>
          <a:stretch/>
        </p:blipFill>
        <p:spPr>
          <a:xfrm>
            <a:off x="5004900" y="2083543"/>
            <a:ext cx="3363310" cy="336331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DA71D61-BD93-EB48-817A-F7086CEA787C}"/>
              </a:ext>
            </a:extLst>
          </p:cNvPr>
          <p:cNvSpPr txBox="1">
            <a:spLocks/>
          </p:cNvSpPr>
          <p:nvPr/>
        </p:nvSpPr>
        <p:spPr>
          <a:xfrm>
            <a:off x="1500886" y="1364735"/>
            <a:ext cx="2638219" cy="9759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latin typeface="Garamond" panose="02020404030301010803" pitchFamily="18" charset="0"/>
              </a:rPr>
              <a:t>SUNY Wide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F9C2663-D10D-1549-B4AA-9272ADC0F5C6}"/>
              </a:ext>
            </a:extLst>
          </p:cNvPr>
          <p:cNvSpPr txBox="1">
            <a:spLocks/>
          </p:cNvSpPr>
          <p:nvPr/>
        </p:nvSpPr>
        <p:spPr>
          <a:xfrm>
            <a:off x="6410089" y="1364112"/>
            <a:ext cx="975611" cy="9759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latin typeface="Garamond" panose="02020404030301010803" pitchFamily="18" charset="0"/>
              </a:rPr>
              <a:t>OW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4CCEB1-EDFB-554B-B96A-0D2F92E5962D}"/>
              </a:ext>
            </a:extLst>
          </p:cNvPr>
          <p:cNvSpPr/>
          <p:nvPr/>
        </p:nvSpPr>
        <p:spPr>
          <a:xfrm>
            <a:off x="451947" y="3751010"/>
            <a:ext cx="8250621" cy="85238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55A713-CD6A-F443-98F8-EADB25EDCA17}"/>
              </a:ext>
            </a:extLst>
          </p:cNvPr>
          <p:cNvSpPr/>
          <p:nvPr/>
        </p:nvSpPr>
        <p:spPr>
          <a:xfrm>
            <a:off x="5627396" y="6491615"/>
            <a:ext cx="35166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/>
              <a:t>https://</a:t>
            </a:r>
            <a:r>
              <a:rPr lang="en-US" sz="1600" err="1"/>
              <a:t>www.suny.edu</a:t>
            </a:r>
            <a:r>
              <a:rPr lang="en-US" sz="1600"/>
              <a:t>/about/fast-facts/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9F7C80-AA12-6249-BC46-E4FE50C2388C}"/>
              </a:ext>
            </a:extLst>
          </p:cNvPr>
          <p:cNvSpPr txBox="1"/>
          <p:nvPr/>
        </p:nvSpPr>
        <p:spPr>
          <a:xfrm>
            <a:off x="242583" y="5418477"/>
            <a:ext cx="88625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Garamond" panose="02020404030301010803" pitchFamily="18" charset="0"/>
              </a:rPr>
              <a:t>*45% URM graduates in Biological Sciences major last 5 years</a:t>
            </a:r>
          </a:p>
          <a:p>
            <a:r>
              <a:rPr lang="en-US" sz="1600">
                <a:latin typeface="Garamond" panose="02020404030301010803" pitchFamily="18" charset="0"/>
              </a:rPr>
              <a:t>Source: Courtney Raeford</a:t>
            </a:r>
            <a:endParaRPr lang="en-US" sz="1400">
              <a:latin typeface="Garamond" panose="02020404030301010803" pitchFamily="18" charset="0"/>
            </a:endParaRPr>
          </a:p>
        </p:txBody>
      </p:sp>
      <p:pic>
        <p:nvPicPr>
          <p:cNvPr id="4" name="Picture 5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CA17B6BB-8B4B-487C-830B-6CDCA8719B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7648" y="55334"/>
            <a:ext cx="2743200" cy="152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08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9B9F6446FF3E64A939BB140BE7F2276" ma:contentTypeVersion="12" ma:contentTypeDescription="Create a new document." ma:contentTypeScope="" ma:versionID="354fa56d58cfab4995f1197ba20be133">
  <xsd:schema xmlns:xsd="http://www.w3.org/2001/XMLSchema" xmlns:xs="http://www.w3.org/2001/XMLSchema" xmlns:p="http://schemas.microsoft.com/office/2006/metadata/properties" xmlns:ns2="20c8f632-ce45-4383-bf2b-dab3080624ab" xmlns:ns3="b5905849-2c5f-4736-b176-df1d15c99fe9" targetNamespace="http://schemas.microsoft.com/office/2006/metadata/properties" ma:root="true" ma:fieldsID="7a5fa170315bee3bcb2d5b143adbd4da" ns2:_="" ns3:_="">
    <xsd:import namespace="20c8f632-ce45-4383-bf2b-dab3080624ab"/>
    <xsd:import namespace="b5905849-2c5f-4736-b176-df1d15c99fe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c8f632-ce45-4383-bf2b-dab3080624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905849-2c5f-4736-b176-df1d15c99fe9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8C2EA9B-1234-48ED-A5B8-0DFFC77DDDB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B5E414F-314D-4D74-84A7-0C32BB4294F5}">
  <ds:schemaRefs>
    <ds:schemaRef ds:uri="20c8f632-ce45-4383-bf2b-dab3080624ab"/>
    <ds:schemaRef ds:uri="http://schemas.openxmlformats.org/package/2006/metadata/core-properties"/>
    <ds:schemaRef ds:uri="http://www.w3.org/XML/1998/namespace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b5905849-2c5f-4736-b176-df1d15c99fe9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CA17577-0206-4C7C-A76F-8793E6CC8A7A}">
  <ds:schemaRefs>
    <ds:schemaRef ds:uri="20c8f632-ce45-4383-bf2b-dab3080624ab"/>
    <ds:schemaRef ds:uri="b5905849-2c5f-4736-b176-df1d15c99fe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266</TotalTime>
  <Words>1527</Words>
  <Application>Microsoft Macintosh PowerPoint</Application>
  <PresentationFormat>On-screen Show (4:3)</PresentationFormat>
  <Paragraphs>323</Paragraphs>
  <Slides>29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Aileron Heavy</vt:lpstr>
      <vt:lpstr>Aileron Regular</vt:lpstr>
      <vt:lpstr>Arimo</vt:lpstr>
      <vt:lpstr>Arial</vt:lpstr>
      <vt:lpstr>Calibri</vt:lpstr>
      <vt:lpstr>Calibri Light</vt:lpstr>
      <vt:lpstr>Garamond</vt:lpstr>
      <vt:lpstr>Palatino Linotype</vt:lpstr>
      <vt:lpstr>office theme</vt:lpstr>
      <vt:lpstr>Office Theme</vt:lpstr>
      <vt:lpstr>NSB Renovation Concerns </vt:lpstr>
      <vt:lpstr>Overview</vt:lpstr>
      <vt:lpstr>Drivers of Revenue, Growth,  &amp; Student Outcomes</vt:lpstr>
      <vt:lpstr>Drivers of OW Budget</vt:lpstr>
      <vt:lpstr>PowerPoint Presentation</vt:lpstr>
      <vt:lpstr> Physical and Life Sciences Growth</vt:lpstr>
      <vt:lpstr>PowerPoint Presentation</vt:lpstr>
      <vt:lpstr>PowerPoint Presentation</vt:lpstr>
      <vt:lpstr>% URM Graduation</vt:lpstr>
      <vt:lpstr>Faculty (and Student) Goals</vt:lpstr>
      <vt:lpstr>Trends in Extramural Funding</vt:lpstr>
      <vt:lpstr>Grant Critique Weaknesses: Examples</vt:lpstr>
      <vt:lpstr>Current Working Conditions  of the NSB</vt:lpstr>
      <vt:lpstr>Current Working Conditions of The NSB: Growing Pains &amp; Space Limitation Concerns</vt:lpstr>
      <vt:lpstr>Current State of NSB: Concerns </vt:lpstr>
      <vt:lpstr>PowerPoint Presentation</vt:lpstr>
      <vt:lpstr>Renovation Concerns</vt:lpstr>
      <vt:lpstr>PowerPoint Presentation</vt:lpstr>
      <vt:lpstr>Concerns: Original Renovation Options </vt:lpstr>
      <vt:lpstr>Concerns: Revised Renovation Plan</vt:lpstr>
      <vt:lpstr>$17,000,000: Cost of Trailers for Temporary Lab</vt:lpstr>
      <vt:lpstr>Concerns: Impact on Students</vt:lpstr>
      <vt:lpstr>Concerns: Impact on Students</vt:lpstr>
      <vt:lpstr>Concerns: Impact on Faculty</vt:lpstr>
      <vt:lpstr>APPEAL</vt:lpstr>
      <vt:lpstr>APPEAL</vt:lpstr>
      <vt:lpstr>SUNY Science Building Renovations</vt:lpstr>
      <vt:lpstr>Health Professions Enrollment Outcome</vt:lpstr>
      <vt:lpstr>Evidence of Success in our Alumni: Scientists, Physicians, Dentists, Nurses, and other Allied Health Professionals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Kinning Poon</cp:lastModifiedBy>
  <cp:revision>18</cp:revision>
  <dcterms:created xsi:type="dcterms:W3CDTF">2021-11-11T01:02:33Z</dcterms:created>
  <dcterms:modified xsi:type="dcterms:W3CDTF">2021-11-23T18:47:04Z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0x010100B9B9F6446FF3E64A939BB140BE7F2276</vt:lpwstr>
  </property>
</Properties>
</file>